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8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7" r:id="rId16"/>
    <p:sldId id="278" r:id="rId17"/>
    <p:sldId id="282" r:id="rId18"/>
    <p:sldId id="283" r:id="rId19"/>
    <p:sldId id="284" r:id="rId20"/>
    <p:sldId id="260" r:id="rId21"/>
    <p:sldId id="273" r:id="rId22"/>
    <p:sldId id="274" r:id="rId23"/>
    <p:sldId id="275" r:id="rId24"/>
    <p:sldId id="276" r:id="rId25"/>
    <p:sldId id="279" r:id="rId26"/>
    <p:sldId id="280" r:id="rId27"/>
    <p:sldId id="281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604A7B"/>
    <a:srgbClr val="E36C0A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78607" autoAdjust="0"/>
  </p:normalViewPr>
  <p:slideViewPr>
    <p:cSldViewPr snapToGrid="0">
      <p:cViewPr varScale="1">
        <p:scale>
          <a:sx n="48" d="100"/>
          <a:sy n="48" d="100"/>
        </p:scale>
        <p:origin x="1080" y="42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spcAft>
                <a:spcPts val="600"/>
              </a:spcAft>
            </a:pPr>
            <a:r>
              <a:rPr lang="en-GB" sz="1600" b="0" dirty="0" smtClean="0">
                <a:latin typeface="Verdana" panose="020B0604030504040204" pitchFamily="34" charset="0"/>
                <a:ea typeface="Verdana" panose="020B0604030504040204" pitchFamily="34" charset="0"/>
              </a:rPr>
              <a:t>The </a:t>
            </a:r>
            <a:r>
              <a:rPr lang="en-GB" sz="1600" b="0" baseline="0" dirty="0" smtClean="0">
                <a:latin typeface="Verdana" panose="020B0604030504040204" pitchFamily="34" charset="0"/>
                <a:ea typeface="Verdana" panose="020B0604030504040204" pitchFamily="34" charset="0"/>
              </a:rPr>
              <a:t>folder for this key concept can be downloaded from </a:t>
            </a:r>
            <a:r>
              <a:rPr lang="en-GB" sz="1600" b="1" baseline="0" dirty="0" smtClean="0">
                <a:latin typeface="Verdana" panose="020B0604030504040204" pitchFamily="34" charset="0"/>
                <a:ea typeface="Verdana" panose="020B0604030504040204" pitchFamily="34" charset="0"/>
              </a:rPr>
              <a:t>www.BestEvidenceScienceTeaching.org</a:t>
            </a:r>
          </a:p>
          <a:p>
            <a:pPr algn="l">
              <a:spcAft>
                <a:spcPts val="600"/>
              </a:spcAft>
            </a:pPr>
            <a:r>
              <a:rPr lang="en-GB" sz="1600" b="0" baseline="0" dirty="0" smtClean="0">
                <a:latin typeface="Verdana" panose="020B0604030504040204" pitchFamily="34" charset="0"/>
                <a:ea typeface="Verdana" panose="020B0604030504040204" pitchFamily="34" charset="0"/>
              </a:rPr>
              <a:t>It contains: </a:t>
            </a:r>
            <a:endParaRPr lang="en-GB" sz="1600" b="1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Teacher notes for this key concept </a:t>
            </a:r>
            <a:r>
              <a:rPr lang="en-GB" sz="1600" b="0" dirty="0" smtClean="0">
                <a:latin typeface="Verdana" panose="020B0604030504040204" pitchFamily="34" charset="0"/>
                <a:ea typeface="Verdana" panose="020B0604030504040204" pitchFamily="34" charset="0"/>
              </a:rPr>
              <a:t>that</a:t>
            </a:r>
            <a:r>
              <a:rPr lang="en-GB" sz="1600" b="0" baseline="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1200" b="0" dirty="0" smtClean="0">
                <a:latin typeface="Verdana" panose="020B0604030504040204" pitchFamily="34" charset="0"/>
                <a:ea typeface="Verdana" panose="020B0604030504040204" pitchFamily="34" charset="0"/>
              </a:rPr>
              <a:t>include </a:t>
            </a:r>
            <a:r>
              <a:rPr lang="en-GB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a summary of the research evidence on relevant preconceptions and misunderstandings.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folder of </a:t>
            </a:r>
            <a:r>
              <a:rPr lang="en-GB" sz="1200" b="1" i="1" baseline="0" dirty="0" smtClean="0">
                <a:solidFill>
                  <a:schemeClr val="tx1"/>
                </a:solidFill>
              </a:rPr>
              <a:t>student sheets and teacher notes </a:t>
            </a:r>
            <a:r>
              <a:rPr lang="en-GB" sz="1200" b="0" i="1" baseline="0" dirty="0" smtClean="0">
                <a:solidFill>
                  <a:schemeClr val="tx1"/>
                </a:solidFill>
              </a:rPr>
              <a:t>that contains printable and editable worksheets, together with full teacher notes for each activity.</a:t>
            </a:r>
          </a:p>
          <a:p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57733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02886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70276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58191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</a:t>
            </a:r>
            <a:r>
              <a:rPr lang="en-GB" b="1" dirty="0" smtClean="0">
                <a:solidFill>
                  <a:srgbClr val="C00000"/>
                </a:solidFill>
              </a:rPr>
              <a:t>PMA4.2</a:t>
            </a:r>
            <a:r>
              <a:rPr lang="en-GB" b="1" dirty="0" smtClean="0"/>
              <a:t>: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explain the effect of temperature change on the pressure of a fixed volume of fluid.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pressure is a weight or a force; and pressure has a preferred (downwards) direction in a liquid or gas.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gas or liquid </a:t>
            </a:r>
            <a:r>
              <a:rPr lang="en-GB" sz="1200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exerts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pressure.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gas or liquid </a:t>
            </a:r>
            <a:r>
              <a:rPr lang="en-GB" sz="1200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has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pressure.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5278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Statements B, C and D are right; statement A is wrong.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4644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</a:t>
            </a:r>
            <a:r>
              <a:rPr lang="en-GB" b="1" dirty="0" smtClean="0">
                <a:solidFill>
                  <a:srgbClr val="C00000"/>
                </a:solidFill>
              </a:rPr>
              <a:t>PMA4.2</a:t>
            </a:r>
            <a:r>
              <a:rPr lang="en-GB" b="1" dirty="0" smtClean="0"/>
              <a:t>: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distinguish between pressure and force.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pressure is a pressing force.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gas or liquid </a:t>
            </a:r>
            <a:r>
              <a:rPr lang="en-GB" sz="1200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exerts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pressure.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gas or liquid </a:t>
            </a:r>
            <a:r>
              <a:rPr lang="en-GB" sz="1200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has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pressure.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33743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9685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</a:t>
            </a:r>
            <a:r>
              <a:rPr lang="en-GB" b="1" dirty="0" smtClean="0">
                <a:solidFill>
                  <a:srgbClr val="C00000"/>
                </a:solidFill>
              </a:rPr>
              <a:t>PMA4.2</a:t>
            </a:r>
            <a:r>
              <a:rPr lang="en-GB" b="1" dirty="0" smtClean="0"/>
              <a:t>: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interpret the equation F = P x A.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pressure is a pressing force.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gas or liquid </a:t>
            </a:r>
            <a:r>
              <a:rPr lang="en-GB" sz="1200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exerts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pressure.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gas or liquid </a:t>
            </a:r>
            <a:r>
              <a:rPr lang="en-GB" sz="1200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has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pressure.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46377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B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75853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6872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9608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80937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</a:t>
            </a:r>
            <a:r>
              <a:rPr lang="en-GB" b="1" dirty="0" smtClean="0">
                <a:solidFill>
                  <a:srgbClr val="C00000"/>
                </a:solidFill>
              </a:rPr>
              <a:t>PMA4.2</a:t>
            </a:r>
            <a:r>
              <a:rPr lang="en-GB" b="1" dirty="0" smtClean="0"/>
              <a:t>: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explain why the pressure of a fluid is a scalar quantity equal in all directions,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xplain the effect of temperature change on the pressure of a fixed volume of fluid.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pressure is a weight or a force; and pressure has a preferred (downwards) direction in a liquid or gas.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gas or liquid </a:t>
            </a:r>
            <a:r>
              <a:rPr lang="en-GB" sz="1200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exerts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pressure.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gas or liquid </a:t>
            </a:r>
            <a:r>
              <a:rPr lang="en-GB" sz="1200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has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pressure.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66478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Answers are revealed by clicking on the mouse.</a:t>
            </a:r>
          </a:p>
          <a:p>
            <a:endParaRPr lang="en-GB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summary of common misunderstandings can be found in the teacher notes for this activity.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815084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Answers are revealed by clicking on the mouse.</a:t>
            </a:r>
          </a:p>
          <a:p>
            <a:endParaRPr lang="en-GB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summary of common misunderstandings can be found in the teacher notes for this activity.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099927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</a:t>
            </a:r>
            <a:r>
              <a:rPr lang="en-GB" b="1" dirty="0" smtClean="0">
                <a:solidFill>
                  <a:srgbClr val="C00000"/>
                </a:solidFill>
              </a:rPr>
              <a:t>PMA4.2</a:t>
            </a:r>
            <a:r>
              <a:rPr lang="en-GB" b="1" dirty="0" smtClean="0"/>
              <a:t>: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explain why the pressure of a fluid is a scalar quantity equal in all directions,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xplain the effect of temperature change on the pressure of a fixed volume of fluid.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pressure is a weight or a force; and pressure has a preferred (downwards) direction in a liquid or gas.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gas or liquid </a:t>
            </a:r>
            <a:r>
              <a:rPr lang="en-GB" sz="1200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exerts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pressure.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gas or liquid </a:t>
            </a:r>
            <a:r>
              <a:rPr lang="en-GB" sz="1200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has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pressure.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323238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</a:t>
            </a:r>
            <a:r>
              <a:rPr lang="en-GB" b="1" dirty="0" smtClean="0">
                <a:solidFill>
                  <a:srgbClr val="C00000"/>
                </a:solidFill>
              </a:rPr>
              <a:t>PMA4.2</a:t>
            </a:r>
            <a:r>
              <a:rPr lang="en-GB" b="1" dirty="0" smtClean="0"/>
              <a:t>: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distinguish between pressure and force.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pressure is a pressing force.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gas or liquid </a:t>
            </a:r>
            <a:r>
              <a:rPr lang="en-GB" sz="1200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exerts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pressure.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gas or liquid </a:t>
            </a:r>
            <a:r>
              <a:rPr lang="en-GB" sz="1200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has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pressure.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693969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Charlie, Edward and Fatimah are correct; Drew is wrong.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more detailed answer, with a discussion of what the statements reveal about students’ 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14915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</a:t>
            </a:r>
            <a:r>
              <a:rPr lang="en-GB" b="1" dirty="0" smtClean="0">
                <a:solidFill>
                  <a:srgbClr val="C00000"/>
                </a:solidFill>
              </a:rPr>
              <a:t>PMA4.2</a:t>
            </a:r>
            <a:r>
              <a:rPr lang="en-GB" b="1" dirty="0" smtClean="0"/>
              <a:t>: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identify factors that can increase the pressure of a fluid.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pressure is a weight or a force; and pressure has a preferred downwards direction in a liquid or gas.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gas or liquid </a:t>
            </a:r>
            <a:r>
              <a:rPr lang="en-GB" sz="1200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exerts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pressure.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gas or liquid </a:t>
            </a:r>
            <a:r>
              <a:rPr lang="en-GB" sz="1200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has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pressure.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55920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A, B and C all cause the pressure to increase.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74136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</a:t>
            </a:r>
            <a:r>
              <a:rPr lang="en-GB" b="1" dirty="0" smtClean="0">
                <a:solidFill>
                  <a:srgbClr val="C00000"/>
                </a:solidFill>
              </a:rPr>
              <a:t>PMA4.2</a:t>
            </a:r>
            <a:r>
              <a:rPr lang="en-GB" b="1" dirty="0" smtClean="0"/>
              <a:t>: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explain why the pressure of a fluid is a scalar quantity that is equal in all directions.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pressure is a weight or a force; and pressure has a preferred (downwards) direction in a liquid or gas.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gas or liquid </a:t>
            </a:r>
            <a:r>
              <a:rPr lang="en-GB" sz="1200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exerts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pressure.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gas or liquid </a:t>
            </a:r>
            <a:r>
              <a:rPr lang="en-GB" sz="1200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has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pressure.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80616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All three statements are right.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0850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</a:t>
            </a:r>
            <a:r>
              <a:rPr lang="en-GB" b="1" dirty="0" smtClean="0">
                <a:solidFill>
                  <a:srgbClr val="C00000"/>
                </a:solidFill>
              </a:rPr>
              <a:t>PMA4.2</a:t>
            </a:r>
            <a:r>
              <a:rPr lang="en-GB" b="1" dirty="0" smtClean="0"/>
              <a:t>: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explain why the pressure of a fluid is a scalar quantity that is equal in all directions.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pressure is a weight or a force; and pressure has a preferred (downwards) direction in a liquid or gas.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gas or liquid </a:t>
            </a:r>
            <a:r>
              <a:rPr lang="en-GB" sz="1200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exerts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pressure.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gas or liquid </a:t>
            </a:r>
            <a:r>
              <a:rPr lang="en-GB" sz="1200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has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pressure.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08155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14232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</a:t>
            </a:r>
            <a:r>
              <a:rPr lang="en-GB" b="1" dirty="0" smtClean="0">
                <a:solidFill>
                  <a:srgbClr val="C00000"/>
                </a:solidFill>
              </a:rPr>
              <a:t>PMA4.2</a:t>
            </a:r>
            <a:r>
              <a:rPr lang="en-GB" b="1" dirty="0" smtClean="0"/>
              <a:t>: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explain the effect of temperature change on the pressure of a fixed volume of fluid.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pressure is a weight or a force; and pressure has a preferred (downwards) direction in a liquid or gas.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gas or liquid </a:t>
            </a:r>
            <a:r>
              <a:rPr lang="en-GB" sz="1200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exerts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pressure.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gas or liquid </a:t>
            </a:r>
            <a:r>
              <a:rPr lang="en-GB" sz="1200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has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pressure.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4136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13" Type="http://schemas.openxmlformats.org/officeDocument/2006/relationships/slide" Target="slide24.xml"/><Relationship Id="rId3" Type="http://schemas.openxmlformats.org/officeDocument/2006/relationships/image" Target="../media/image1.png"/><Relationship Id="rId7" Type="http://schemas.openxmlformats.org/officeDocument/2006/relationships/slide" Target="slide9.xml"/><Relationship Id="rId12" Type="http://schemas.openxmlformats.org/officeDocument/2006/relationships/slide" Target="slide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slide" Target="slide25.xml"/><Relationship Id="rId5" Type="http://schemas.openxmlformats.org/officeDocument/2006/relationships/slide" Target="slide3.xml"/><Relationship Id="rId10" Type="http://schemas.openxmlformats.org/officeDocument/2006/relationships/slide" Target="slide21.xml"/><Relationship Id="rId4" Type="http://schemas.openxmlformats.org/officeDocument/2006/relationships/hyperlink" Target="BEST_PMA_3_1_Teacher%20notes_key%20concept_Transfer%20of%20energy%20by%20conduction.docx" TargetMode="External"/><Relationship Id="rId9" Type="http://schemas.openxmlformats.org/officeDocument/2006/relationships/slide" Target="slide17.xml"/><Relationship Id="rId14" Type="http://schemas.openxmlformats.org/officeDocument/2006/relationships/slide" Target="slide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bestevidencescienceteaching.org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bestevidencescienceteaching.org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86" name="Rounded Rectangle 85">
            <a:hlinkClick r:id="rId4" action="ppaction://hlinkfile"/>
          </p:cNvPr>
          <p:cNvSpPr/>
          <p:nvPr/>
        </p:nvSpPr>
        <p:spPr>
          <a:xfrm>
            <a:off x="4352422" y="5610794"/>
            <a:ext cx="4540273" cy="681618"/>
          </a:xfrm>
          <a:prstGeom prst="roundRect">
            <a:avLst>
              <a:gd name="adj" fmla="val 2693"/>
            </a:avLst>
          </a:prstGeom>
          <a:solidFill>
            <a:srgbClr val="604A7B"/>
          </a:solidFill>
          <a:ln>
            <a:solidFill>
              <a:srgbClr val="604A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GB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Run the slide show to activate the links.</a:t>
            </a:r>
          </a:p>
          <a:p>
            <a:pPr algn="ctr"/>
            <a:r>
              <a:rPr lang="en-GB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Useful information can be found in the slide notes.</a:t>
            </a:r>
            <a:endParaRPr lang="en-GB" sz="11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1" name="Title 1"/>
          <p:cNvSpPr txBox="1">
            <a:spLocks/>
          </p:cNvSpPr>
          <p:nvPr/>
        </p:nvSpPr>
        <p:spPr>
          <a:xfrm>
            <a:off x="1513138" y="29069"/>
            <a:ext cx="6132336" cy="6353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PMA4.2: Pressure</a:t>
            </a:r>
            <a:endParaRPr kumimoji="0" lang="en-GB" sz="2000" b="1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212333" y="5690206"/>
            <a:ext cx="3926671" cy="517833"/>
            <a:chOff x="193862" y="5695967"/>
            <a:chExt cx="3926671" cy="517833"/>
          </a:xfrm>
        </p:grpSpPr>
        <p:sp>
          <p:nvSpPr>
            <p:cNvPr id="46" name="Text Box 234"/>
            <p:cNvSpPr txBox="1"/>
            <p:nvPr/>
          </p:nvSpPr>
          <p:spPr>
            <a:xfrm>
              <a:off x="193862" y="5695967"/>
              <a:ext cx="200025" cy="222250"/>
            </a:xfrm>
            <a:prstGeom prst="rect">
              <a:avLst/>
            </a:prstGeom>
            <a:solidFill>
              <a:srgbClr val="604A7B"/>
            </a:solidFill>
            <a:ln w="6350">
              <a:noFill/>
            </a:ln>
          </p:spPr>
          <p:txBody>
            <a:bodyPr rot="0" spcFirstLastPara="0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800" b="1" dirty="0">
                  <a:solidFill>
                    <a:srgbClr val="FFFFFF"/>
                  </a:solidFill>
                  <a:effectLst/>
                  <a:latin typeface="Arial Black" panose="020B0A040201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</a:t>
              </a:r>
              <a:endPara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393887" y="5695967"/>
              <a:ext cx="3726646" cy="222250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r>
                <a:rPr lang="en-GB" sz="900" dirty="0">
                  <a:latin typeface="Verdana" panose="020B0604030504040204" pitchFamily="34" charset="0"/>
                  <a:ea typeface="Verdana" panose="020B0604030504040204" pitchFamily="34" charset="0"/>
                </a:rPr>
                <a:t>Prior understanding from earlier stages of </a:t>
              </a:r>
              <a:r>
                <a:rPr lang="en-GB" sz="9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learning.</a:t>
              </a:r>
              <a:endParaRPr lang="en-GB" sz="9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93887" y="5991550"/>
              <a:ext cx="2506663" cy="222250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endParaRPr lang="en-GB" sz="9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1436957" y="1380530"/>
            <a:ext cx="7344000" cy="108806"/>
            <a:chOff x="-3399" y="3399"/>
            <a:chExt cx="7492276" cy="108806"/>
          </a:xfrm>
        </p:grpSpPr>
        <p:cxnSp>
          <p:nvCxnSpPr>
            <p:cNvPr id="73" name="Straight Arrow Connector 72"/>
            <p:cNvCxnSpPr/>
            <p:nvPr/>
          </p:nvCxnSpPr>
          <p:spPr>
            <a:xfrm>
              <a:off x="110490" y="57150"/>
              <a:ext cx="7378387" cy="0"/>
            </a:xfrm>
            <a:prstGeom prst="straightConnector1">
              <a:avLst/>
            </a:prstGeom>
            <a:ln w="50800">
              <a:solidFill>
                <a:srgbClr val="604A7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4" name="Group 73"/>
            <p:cNvGrpSpPr/>
            <p:nvPr/>
          </p:nvGrpSpPr>
          <p:grpSpPr>
            <a:xfrm>
              <a:off x="-3399" y="3399"/>
              <a:ext cx="1791301" cy="108806"/>
              <a:chOff x="-3999" y="3399"/>
              <a:chExt cx="2107274" cy="108806"/>
            </a:xfrm>
          </p:grpSpPr>
          <p:sp>
            <p:nvSpPr>
              <p:cNvPr id="76" name="Parallelogram 75"/>
              <p:cNvSpPr/>
              <p:nvPr/>
            </p:nvSpPr>
            <p:spPr>
              <a:xfrm rot="10800000" flipV="1">
                <a:off x="-1114" y="3399"/>
                <a:ext cx="2104389" cy="53975"/>
              </a:xfrm>
              <a:prstGeom prst="parallelogram">
                <a:avLst>
                  <a:gd name="adj" fmla="val 199000"/>
                </a:avLst>
              </a:prstGeom>
              <a:solidFill>
                <a:srgbClr val="604A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77" name="Parallelogram 76"/>
              <p:cNvSpPr/>
              <p:nvPr/>
            </p:nvSpPr>
            <p:spPr>
              <a:xfrm rot="10800000">
                <a:off x="-3999" y="58205"/>
                <a:ext cx="2104937" cy="54000"/>
              </a:xfrm>
              <a:prstGeom prst="parallelogram">
                <a:avLst>
                  <a:gd name="adj" fmla="val 199000"/>
                </a:avLst>
              </a:prstGeom>
              <a:solidFill>
                <a:srgbClr val="604A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</p:grpSp>
        <p:sp>
          <p:nvSpPr>
            <p:cNvPr id="75" name="Text Box 2"/>
            <p:cNvSpPr txBox="1">
              <a:spLocks noChangeArrowheads="1"/>
            </p:cNvSpPr>
            <p:nvPr/>
          </p:nvSpPr>
          <p:spPr bwMode="auto">
            <a:xfrm>
              <a:off x="219057" y="10601"/>
              <a:ext cx="1295400" cy="95258"/>
            </a:xfrm>
            <a:prstGeom prst="rect">
              <a:avLst/>
            </a:prstGeom>
            <a:solidFill>
              <a:srgbClr val="604A7B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0" tIns="0" rIns="0" bIns="0" anchor="t" anchorCtr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600" b="1" cap="all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 o n c e p t u a l   p r o g r e s s I o n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12333" y="813857"/>
            <a:ext cx="8683572" cy="4682509"/>
            <a:chOff x="212333" y="813857"/>
            <a:chExt cx="8683572" cy="4682509"/>
          </a:xfrm>
        </p:grpSpPr>
        <p:grpSp>
          <p:nvGrpSpPr>
            <p:cNvPr id="6" name="Group 5"/>
            <p:cNvGrpSpPr/>
            <p:nvPr/>
          </p:nvGrpSpPr>
          <p:grpSpPr>
            <a:xfrm>
              <a:off x="212333" y="813857"/>
              <a:ext cx="8683572" cy="4682509"/>
              <a:chOff x="212333" y="813857"/>
              <a:chExt cx="8683572" cy="4682509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212333" y="813857"/>
                <a:ext cx="8683572" cy="4682509"/>
                <a:chOff x="212333" y="813857"/>
                <a:chExt cx="8683572" cy="4682509"/>
              </a:xfrm>
            </p:grpSpPr>
            <p:grpSp>
              <p:nvGrpSpPr>
                <p:cNvPr id="89" name="Group 88"/>
                <p:cNvGrpSpPr/>
                <p:nvPr/>
              </p:nvGrpSpPr>
              <p:grpSpPr>
                <a:xfrm>
                  <a:off x="212333" y="813857"/>
                  <a:ext cx="8683572" cy="4682509"/>
                  <a:chOff x="213529" y="766232"/>
                  <a:chExt cx="8683572" cy="4682509"/>
                </a:xfrm>
              </p:grpSpPr>
              <p:grpSp>
                <p:nvGrpSpPr>
                  <p:cNvPr id="51" name="Group 50"/>
                  <p:cNvGrpSpPr/>
                  <p:nvPr/>
                </p:nvGrpSpPr>
                <p:grpSpPr>
                  <a:xfrm>
                    <a:off x="213529" y="766232"/>
                    <a:ext cx="8681180" cy="4682322"/>
                    <a:chOff x="213528" y="781472"/>
                    <a:chExt cx="8681180" cy="4682322"/>
                  </a:xfrm>
                </p:grpSpPr>
                <p:grpSp>
                  <p:nvGrpSpPr>
                    <p:cNvPr id="41" name="Group 40"/>
                    <p:cNvGrpSpPr/>
                    <p:nvPr/>
                  </p:nvGrpSpPr>
                  <p:grpSpPr>
                    <a:xfrm>
                      <a:off x="213528" y="781472"/>
                      <a:ext cx="8681180" cy="4682322"/>
                      <a:chOff x="237339" y="997372"/>
                      <a:chExt cx="8681180" cy="4682322"/>
                    </a:xfrm>
                  </p:grpSpPr>
                  <p:grpSp>
                    <p:nvGrpSpPr>
                      <p:cNvPr id="34" name="Group 33"/>
                      <p:cNvGrpSpPr/>
                      <p:nvPr/>
                    </p:nvGrpSpPr>
                    <p:grpSpPr>
                      <a:xfrm>
                        <a:off x="1353428" y="997372"/>
                        <a:ext cx="7565091" cy="1942089"/>
                        <a:chOff x="1348745" y="997475"/>
                        <a:chExt cx="7565091" cy="1942089"/>
                      </a:xfrm>
                    </p:grpSpPr>
                    <p:grpSp>
                      <p:nvGrpSpPr>
                        <p:cNvPr id="32" name="Group 31"/>
                        <p:cNvGrpSpPr/>
                        <p:nvPr/>
                      </p:nvGrpSpPr>
                      <p:grpSpPr>
                        <a:xfrm>
                          <a:off x="1348745" y="997475"/>
                          <a:ext cx="7565091" cy="1942089"/>
                          <a:chOff x="1348745" y="997475"/>
                          <a:chExt cx="7565091" cy="1942089"/>
                        </a:xfrm>
                      </p:grpSpPr>
                      <p:sp>
                        <p:nvSpPr>
                          <p:cNvPr id="2" name="Rectangle 1"/>
                          <p:cNvSpPr/>
                          <p:nvPr/>
                        </p:nvSpPr>
                        <p:spPr>
                          <a:xfrm>
                            <a:off x="1348745" y="997475"/>
                            <a:ext cx="7565091" cy="503794"/>
                          </a:xfrm>
                          <a:prstGeom prst="rect">
                            <a:avLst/>
                          </a:prstGeom>
                          <a:noFill/>
                          <a:ln>
                            <a:solidFill>
                              <a:srgbClr val="604A7B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>
                              <a:lnSpc>
                                <a:spcPct val="114000"/>
                              </a:lnSpc>
                            </a:pPr>
                            <a:r>
                              <a:rPr lang="en-GB" sz="1200" dirty="0"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The pressure a fluid has is a measure of how hard its particles are, on average, pushing each other apart, and is proportional to the size to the force exerted by the fluid on a surface.</a:t>
                            </a:r>
                          </a:p>
                        </p:txBody>
                      </p:sp>
                      <p:sp>
                        <p:nvSpPr>
                          <p:cNvPr id="4" name="Rectangle 3"/>
                          <p:cNvSpPr/>
                          <p:nvPr/>
                        </p:nvSpPr>
                        <p:spPr>
                          <a:xfrm>
                            <a:off x="1348745" y="1715564"/>
                            <a:ext cx="1512000" cy="1224000"/>
                          </a:xfrm>
                          <a:prstGeom prst="rect">
                            <a:avLst/>
                          </a:prstGeom>
                          <a:noFill/>
                          <a:ln>
                            <a:solidFill>
                              <a:srgbClr val="604A7B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lIns="72000" tIns="36000" rIns="72000" bIns="36000" rtlCol="0" anchor="t" anchorCtr="0"/>
                          <a:lstStyle/>
                          <a:p>
                            <a:r>
                              <a:rPr lang="en-GB" sz="1000" dirty="0"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Identify factors that can increase the pressure of a fluid.</a:t>
                            </a:r>
                          </a:p>
                        </p:txBody>
                      </p:sp>
                      <p:sp>
                        <p:nvSpPr>
                          <p:cNvPr id="14" name="Rectangle 13"/>
                          <p:cNvSpPr/>
                          <p:nvPr/>
                        </p:nvSpPr>
                        <p:spPr>
                          <a:xfrm>
                            <a:off x="2861813" y="1715564"/>
                            <a:ext cx="1512000" cy="1224000"/>
                          </a:xfrm>
                          <a:prstGeom prst="rect">
                            <a:avLst/>
                          </a:prstGeom>
                          <a:noFill/>
                          <a:ln>
                            <a:solidFill>
                              <a:srgbClr val="604A7B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lIns="72000" tIns="36000" rIns="72000" bIns="36000" rtlCol="0" anchor="t" anchorCtr="0"/>
                          <a:lstStyle/>
                          <a:p>
                            <a:r>
                              <a:rPr lang="en-GB" sz="1000" dirty="0"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Explain why the pressure of a fluid is a scalar quantity that is equal in all directions.</a:t>
                            </a:r>
                          </a:p>
                        </p:txBody>
                      </p:sp>
                      <p:sp>
                        <p:nvSpPr>
                          <p:cNvPr id="15" name="Rectangle 14"/>
                          <p:cNvSpPr/>
                          <p:nvPr/>
                        </p:nvSpPr>
                        <p:spPr>
                          <a:xfrm>
                            <a:off x="4374881" y="1715564"/>
                            <a:ext cx="1512000" cy="1224000"/>
                          </a:xfrm>
                          <a:prstGeom prst="rect">
                            <a:avLst/>
                          </a:prstGeom>
                          <a:noFill/>
                          <a:ln>
                            <a:solidFill>
                              <a:srgbClr val="604A7B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lIns="72000" tIns="36000" rIns="72000" bIns="36000" rtlCol="0" anchor="t" anchorCtr="0"/>
                          <a:lstStyle/>
                          <a:p>
                            <a:r>
                              <a:rPr lang="en-GB" sz="1000" dirty="0"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Explain the effect of temperature change on the pressure of a fixed volume of fluid.</a:t>
                            </a:r>
                          </a:p>
                        </p:txBody>
                      </p:sp>
                      <p:sp>
                        <p:nvSpPr>
                          <p:cNvPr id="16" name="Rectangle 15"/>
                          <p:cNvSpPr/>
                          <p:nvPr/>
                        </p:nvSpPr>
                        <p:spPr>
                          <a:xfrm>
                            <a:off x="5887949" y="1715564"/>
                            <a:ext cx="1512000" cy="1224000"/>
                          </a:xfrm>
                          <a:prstGeom prst="rect">
                            <a:avLst/>
                          </a:prstGeom>
                          <a:noFill/>
                          <a:ln>
                            <a:solidFill>
                              <a:srgbClr val="604A7B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lIns="72000" tIns="36000" rIns="72000" bIns="36000" rtlCol="0" anchor="t" anchorCtr="0"/>
                          <a:lstStyle/>
                          <a:p>
                            <a:r>
                              <a:rPr lang="en-GB" sz="1000" dirty="0"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Distinguish between pressure and force.</a:t>
                            </a:r>
                          </a:p>
                        </p:txBody>
                      </p:sp>
                      <p:sp>
                        <p:nvSpPr>
                          <p:cNvPr id="17" name="Rectangle 16"/>
                          <p:cNvSpPr/>
                          <p:nvPr/>
                        </p:nvSpPr>
                        <p:spPr>
                          <a:xfrm>
                            <a:off x="7401019" y="1715564"/>
                            <a:ext cx="1512000" cy="1224000"/>
                          </a:xfrm>
                          <a:prstGeom prst="rect">
                            <a:avLst/>
                          </a:prstGeom>
                          <a:noFill/>
                          <a:ln>
                            <a:solidFill>
                              <a:srgbClr val="604A7B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lIns="72000" tIns="36000" rIns="72000" bIns="36000" rtlCol="0" anchor="t" anchorCtr="0"/>
                          <a:lstStyle/>
                          <a:p>
                            <a:r>
                              <a:rPr lang="en-GB" sz="1000" dirty="0" smtClean="0"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Interpret </a:t>
                            </a:r>
                            <a:r>
                              <a:rPr lang="en-GB" sz="1000" dirty="0"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the equation </a:t>
                            </a:r>
                          </a:p>
                          <a:p>
                            <a:r>
                              <a:rPr lang="en-GB" sz="1000" dirty="0"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F = P x A.</a:t>
                            </a:r>
                          </a:p>
                        </p:txBody>
                      </p:sp>
                      <p:sp>
                        <p:nvSpPr>
                          <p:cNvPr id="20" name="Text Box 234"/>
                          <p:cNvSpPr txBox="1"/>
                          <p:nvPr/>
                        </p:nvSpPr>
                        <p:spPr>
                          <a:xfrm>
                            <a:off x="1464900" y="2601021"/>
                            <a:ext cx="200025" cy="222250"/>
                          </a:xfrm>
                          <a:prstGeom prst="rect">
                            <a:avLst/>
                          </a:prstGeom>
                          <a:solidFill>
                            <a:srgbClr val="604A7B"/>
                          </a:solidFill>
                          <a:ln w="6350">
                            <a:noFill/>
                          </a:ln>
                        </p:spPr>
                        <p:txBody>
                          <a:bodyPr rot="0" spcFirstLastPara="0" vert="horz" wrap="square" lIns="36000" tIns="36000" rIns="36000" bIns="3600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0"/>
                              </a:spcAft>
                            </a:pPr>
                            <a:r>
                              <a:rPr lang="en-GB" sz="800" b="1" dirty="0">
                                <a:solidFill>
                                  <a:srgbClr val="FFFFFF"/>
                                </a:solidFill>
                                <a:effectLst/>
                                <a:latin typeface="Arial Black" panose="020B0A04020102020204" pitchFamily="34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a:t>P</a:t>
                            </a:r>
                            <a:endParaRPr lang="en-GB" sz="11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33" name="Rectangle 32"/>
                        <p:cNvSpPr/>
                        <p:nvPr/>
                      </p:nvSpPr>
                      <p:spPr>
                        <a:xfrm>
                          <a:off x="1348745" y="1497988"/>
                          <a:ext cx="7564274" cy="217370"/>
                        </a:xfrm>
                        <a:prstGeom prst="rect">
                          <a:avLst/>
                        </a:prstGeom>
                        <a:noFill/>
                        <a:ln>
                          <a:solidFill>
                            <a:srgbClr val="604A7B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>
                            <a:lnSpc>
                              <a:spcPct val="114000"/>
                            </a:lnSpc>
                          </a:pPr>
                          <a:endParaRPr lang="en-GB" sz="12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</p:grpSp>
                  <p:grpSp>
                    <p:nvGrpSpPr>
                      <p:cNvPr id="40" name="Group 39"/>
                      <p:cNvGrpSpPr/>
                      <p:nvPr/>
                    </p:nvGrpSpPr>
                    <p:grpSpPr>
                      <a:xfrm>
                        <a:off x="237339" y="1016796"/>
                        <a:ext cx="1080254" cy="4662898"/>
                        <a:chOff x="237339" y="1016796"/>
                        <a:chExt cx="1080254" cy="4662898"/>
                      </a:xfrm>
                    </p:grpSpPr>
                    <p:sp>
                      <p:nvSpPr>
                        <p:cNvPr id="35" name="TextBox 34"/>
                        <p:cNvSpPr txBox="1"/>
                        <p:nvPr/>
                      </p:nvSpPr>
                      <p:spPr>
                        <a:xfrm>
                          <a:off x="238410" y="1016796"/>
                          <a:ext cx="1079183" cy="461665"/>
                        </a:xfrm>
                        <a:prstGeom prst="rect">
                          <a:avLst/>
                        </a:prstGeom>
                        <a:solidFill>
                          <a:srgbClr val="604A7B"/>
                        </a:solidFill>
                        <a:ln>
                          <a:solidFill>
                            <a:schemeClr val="bg1"/>
                          </a:solidFill>
                        </a:ln>
                      </p:spPr>
                      <p:txBody>
                        <a:bodyPr wrap="square" rtlCol="0">
                          <a:noAutofit/>
                        </a:bodyPr>
                        <a:lstStyle/>
                        <a:p>
                          <a:r>
                            <a:rPr lang="en-GB" sz="1000" b="1" dirty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Learning focus </a:t>
                          </a:r>
                          <a:endParaRPr lang="en-GB" sz="1000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37" name="TextBox 36"/>
                        <p:cNvSpPr txBox="1"/>
                        <p:nvPr/>
                      </p:nvSpPr>
                      <p:spPr>
                        <a:xfrm>
                          <a:off x="237341" y="1497885"/>
                          <a:ext cx="1079183" cy="1441576"/>
                        </a:xfrm>
                        <a:prstGeom prst="rect">
                          <a:avLst/>
                        </a:prstGeom>
                        <a:solidFill>
                          <a:srgbClr val="604A7B"/>
                        </a:solidFill>
                        <a:ln>
                          <a:solidFill>
                            <a:schemeClr val="bg1"/>
                          </a:solidFill>
                        </a:ln>
                      </p:spPr>
                      <p:txBody>
                        <a:bodyPr wrap="square" rtlCol="0">
                          <a:noAutofit/>
                        </a:bodyPr>
                        <a:lstStyle/>
                        <a:p>
                          <a:r>
                            <a:rPr lang="en-GB" sz="800" b="1" dirty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As students’ conceptual understanding progresses they can:</a:t>
                          </a:r>
                          <a:endParaRPr lang="en-GB" sz="800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38" name="TextBox 37"/>
                        <p:cNvSpPr txBox="1"/>
                        <p:nvPr/>
                      </p:nvSpPr>
                      <p:spPr>
                        <a:xfrm>
                          <a:off x="237339" y="3013367"/>
                          <a:ext cx="1079183" cy="1296000"/>
                        </a:xfrm>
                        <a:prstGeom prst="rect">
                          <a:avLst/>
                        </a:prstGeom>
                        <a:solidFill>
                          <a:srgbClr val="604A7B"/>
                        </a:solidFill>
                        <a:ln>
                          <a:solidFill>
                            <a:schemeClr val="bg1"/>
                          </a:solidFill>
                        </a:ln>
                      </p:spPr>
                      <p:txBody>
                        <a:bodyPr wrap="square" rtlCol="0">
                          <a:noAutofit/>
                        </a:bodyPr>
                        <a:lstStyle/>
                        <a:p>
                          <a:r>
                            <a:rPr lang="en-GB" sz="1000" b="1" dirty="0" smtClean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Diagnostic questions</a:t>
                          </a:r>
                          <a:endParaRPr lang="en-GB" sz="1000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39" name="TextBox 38"/>
                        <p:cNvSpPr txBox="1"/>
                        <p:nvPr/>
                      </p:nvSpPr>
                      <p:spPr>
                        <a:xfrm>
                          <a:off x="237339" y="4383694"/>
                          <a:ext cx="1079183" cy="1296000"/>
                        </a:xfrm>
                        <a:prstGeom prst="rect">
                          <a:avLst/>
                        </a:prstGeom>
                        <a:solidFill>
                          <a:srgbClr val="604A7B"/>
                        </a:solidFill>
                        <a:ln>
                          <a:solidFill>
                            <a:schemeClr val="bg1"/>
                          </a:solidFill>
                        </a:ln>
                      </p:spPr>
                      <p:txBody>
                        <a:bodyPr wrap="square" rtlCol="0">
                          <a:noAutofit/>
                        </a:bodyPr>
                        <a:lstStyle/>
                        <a:p>
                          <a:r>
                            <a:rPr lang="en-GB" sz="1000" b="1" dirty="0" smtClean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Response activities</a:t>
                          </a:r>
                          <a:endParaRPr lang="en-GB" sz="1000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</p:grpSp>
                </p:grpSp>
                <p:sp>
                  <p:nvSpPr>
                    <p:cNvPr id="48" name="TextBox 47">
                      <a:hlinkClick r:id="rId5" action="ppaction://hlinksldjump"/>
                    </p:cNvPr>
                    <p:cNvSpPr txBox="1"/>
                    <p:nvPr/>
                  </p:nvSpPr>
                  <p:spPr>
                    <a:xfrm>
                      <a:off x="1330956" y="2797467"/>
                      <a:ext cx="1510661" cy="129600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604A7B"/>
                      </a:solidFill>
                    </a:ln>
                    <a:scene3d>
                      <a:camera prst="orthographicFront"/>
                      <a:lightRig rig="threePt" dir="t"/>
                    </a:scene3d>
                    <a:sp3d>
                      <a:bevelT/>
                    </a:sp3d>
                  </p:spPr>
                  <p:txBody>
                    <a:bodyPr wrap="square" rtlCol="0" anchor="ctr" anchorCtr="0">
                      <a:noAutofit/>
                    </a:bodyPr>
                    <a:lstStyle/>
                    <a:p>
                      <a:pPr algn="ctr"/>
                      <a:r>
                        <a:rPr lang="en-GB" sz="11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Increasing the pressure</a:t>
                      </a:r>
                    </a:p>
                  </p:txBody>
                </p:sp>
              </p:grpSp>
              <p:sp>
                <p:nvSpPr>
                  <p:cNvPr id="52" name="TextBox 51">
                    <a:hlinkClick r:id="rId6" action="ppaction://hlinksldjump"/>
                  </p:cNvPr>
                  <p:cNvSpPr txBox="1"/>
                  <p:nvPr/>
                </p:nvSpPr>
                <p:spPr>
                  <a:xfrm>
                    <a:off x="2843489" y="2782227"/>
                    <a:ext cx="1512000" cy="64800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604A7B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txBody>
                  <a:bodyPr wrap="square" rtlCol="0" anchor="ctr" anchorCtr="0">
                    <a:noAutofit/>
                  </a:bodyPr>
                  <a:lstStyle/>
                  <a:p>
                    <a:pPr algn="ctr"/>
                    <a:r>
                      <a:rPr lang="en-GB" sz="1100" b="1" dirty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Squashing air</a:t>
                    </a:r>
                  </a:p>
                </p:txBody>
              </p:sp>
              <p:sp>
                <p:nvSpPr>
                  <p:cNvPr id="53" name="TextBox 52">
                    <a:hlinkClick r:id="rId7" action="ppaction://hlinksldjump"/>
                  </p:cNvPr>
                  <p:cNvSpPr txBox="1"/>
                  <p:nvPr/>
                </p:nvSpPr>
                <p:spPr>
                  <a:xfrm>
                    <a:off x="4357360" y="2782227"/>
                    <a:ext cx="1512000" cy="64800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604A7B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txBody>
                  <a:bodyPr wrap="square" rtlCol="0" anchor="ctr" anchorCtr="0">
                    <a:noAutofit/>
                  </a:bodyPr>
                  <a:lstStyle/>
                  <a:p>
                    <a:pPr algn="ctr"/>
                    <a:r>
                      <a:rPr lang="en-GB" sz="1100" b="1" dirty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Hot air</a:t>
                    </a:r>
                  </a:p>
                </p:txBody>
              </p:sp>
              <p:sp>
                <p:nvSpPr>
                  <p:cNvPr id="54" name="TextBox 53">
                    <a:hlinkClick r:id="rId8" action="ppaction://hlinksldjump"/>
                  </p:cNvPr>
                  <p:cNvSpPr txBox="1"/>
                  <p:nvPr/>
                </p:nvSpPr>
                <p:spPr>
                  <a:xfrm>
                    <a:off x="5871231" y="2782414"/>
                    <a:ext cx="1512000" cy="129600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604A7B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txBody>
                  <a:bodyPr wrap="square" rtlCol="0" anchor="ctr" anchorCtr="0">
                    <a:noAutofit/>
                  </a:bodyPr>
                  <a:lstStyle/>
                  <a:p>
                    <a:pPr algn="ctr"/>
                    <a:r>
                      <a:rPr lang="en-GB" sz="1100" b="1" dirty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Doubling up</a:t>
                    </a:r>
                  </a:p>
                </p:txBody>
              </p:sp>
              <p:sp>
                <p:nvSpPr>
                  <p:cNvPr id="55" name="TextBox 54">
                    <a:hlinkClick r:id="rId9" action="ppaction://hlinksldjump"/>
                  </p:cNvPr>
                  <p:cNvSpPr txBox="1"/>
                  <p:nvPr/>
                </p:nvSpPr>
                <p:spPr>
                  <a:xfrm>
                    <a:off x="7385101" y="2782227"/>
                    <a:ext cx="1512000" cy="1296187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604A7B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txBody>
                  <a:bodyPr wrap="square" rtlCol="0" anchor="ctr" anchorCtr="0">
                    <a:noAutofit/>
                  </a:bodyPr>
                  <a:lstStyle/>
                  <a:p>
                    <a:pPr algn="ctr"/>
                    <a:r>
                      <a:rPr lang="en-GB" sz="1100" b="1" dirty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Force and pressure</a:t>
                    </a:r>
                  </a:p>
                </p:txBody>
              </p:sp>
              <p:sp>
                <p:nvSpPr>
                  <p:cNvPr id="59" name="TextBox 58"/>
                  <p:cNvSpPr txBox="1"/>
                  <p:nvPr/>
                </p:nvSpPr>
                <p:spPr>
                  <a:xfrm>
                    <a:off x="1329617" y="4152554"/>
                    <a:ext cx="1512001" cy="129600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604A7B"/>
                    </a:solidFill>
                  </a:ln>
                </p:spPr>
                <p:txBody>
                  <a:bodyPr wrap="square" rtlCol="0">
                    <a:noAutofit/>
                  </a:bodyPr>
                  <a:lstStyle/>
                  <a:p>
                    <a:pPr algn="ctr"/>
                    <a:endParaRPr lang="en-GB" sz="1100" dirty="0"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61" name="TextBox 60">
                    <a:hlinkClick r:id="rId10" action="ppaction://hlinksldjump"/>
                  </p:cNvPr>
                  <p:cNvSpPr txBox="1"/>
                  <p:nvPr/>
                </p:nvSpPr>
                <p:spPr>
                  <a:xfrm>
                    <a:off x="2843489" y="4152554"/>
                    <a:ext cx="3024000" cy="64800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604A7B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txBody>
                  <a:bodyPr wrap="square" rtlCol="0" anchor="ctr" anchorCtr="0">
                    <a:noAutofit/>
                  </a:bodyPr>
                  <a:lstStyle/>
                  <a:p>
                    <a:pPr algn="ctr"/>
                    <a:r>
                      <a:rPr lang="en-GB" sz="1100" b="1" dirty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Gas pressure</a:t>
                    </a:r>
                  </a:p>
                </p:txBody>
              </p:sp>
              <p:sp>
                <p:nvSpPr>
                  <p:cNvPr id="62" name="TextBox 61">
                    <a:hlinkClick r:id="rId11" action="ppaction://hlinksldjump"/>
                  </p:cNvPr>
                  <p:cNvSpPr txBox="1"/>
                  <p:nvPr/>
                </p:nvSpPr>
                <p:spPr>
                  <a:xfrm>
                    <a:off x="5870963" y="4152554"/>
                    <a:ext cx="1513068" cy="129600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604A7B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txBody>
                  <a:bodyPr wrap="square" rtlCol="0" anchor="ctr" anchorCtr="0">
                    <a:noAutofit/>
                  </a:bodyPr>
                  <a:lstStyle/>
                  <a:p>
                    <a:pPr algn="ctr"/>
                    <a:r>
                      <a:rPr lang="en-GB" sz="1100" b="1" dirty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Big fish, little fish </a:t>
                    </a:r>
                  </a:p>
                </p:txBody>
              </p:sp>
              <p:sp>
                <p:nvSpPr>
                  <p:cNvPr id="64" name="TextBox 63">
                    <a:hlinkClick r:id="" action="ppaction://noaction"/>
                  </p:cNvPr>
                  <p:cNvSpPr txBox="1"/>
                  <p:nvPr/>
                </p:nvSpPr>
                <p:spPr>
                  <a:xfrm>
                    <a:off x="7385101" y="4152554"/>
                    <a:ext cx="1512000" cy="1296187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604A7B"/>
                    </a:solidFill>
                  </a:ln>
                </p:spPr>
                <p:txBody>
                  <a:bodyPr wrap="square" rtlCol="0" anchor="ctr" anchorCtr="0">
                    <a:noAutofit/>
                  </a:bodyPr>
                  <a:lstStyle/>
                  <a:p>
                    <a:pPr algn="ctr"/>
                    <a:endParaRPr lang="en-GB" sz="1100" b="1" dirty="0"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</p:grpSp>
            <p:sp>
              <p:nvSpPr>
                <p:cNvPr id="63" name="TextBox 62">
                  <a:hlinkClick r:id="rId12" action="ppaction://hlinksldjump"/>
                </p:cNvPr>
                <p:cNvSpPr txBox="1"/>
                <p:nvPr/>
              </p:nvSpPr>
              <p:spPr>
                <a:xfrm>
                  <a:off x="2842293" y="3478039"/>
                  <a:ext cx="1512000" cy="648000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604A7B"/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txBody>
                <a:bodyPr wrap="square" rtlCol="0" anchor="ctr" anchorCtr="0">
                  <a:noAutofit/>
                </a:bodyPr>
                <a:lstStyle/>
                <a:p>
                  <a:pPr algn="ctr"/>
                  <a:r>
                    <a:rPr lang="en-GB" sz="1100" b="1" dirty="0">
                      <a:latin typeface="Verdana" panose="020B0604030504040204" pitchFamily="34" charset="0"/>
                      <a:ea typeface="Verdana" panose="020B0604030504040204" pitchFamily="34" charset="0"/>
                    </a:rPr>
                    <a:t>More pressure</a:t>
                  </a:r>
                </a:p>
              </p:txBody>
            </p:sp>
          </p:grpSp>
          <p:sp>
            <p:nvSpPr>
              <p:cNvPr id="66" name="TextBox 65">
                <a:hlinkClick r:id="rId13" action="ppaction://hlinksldjump"/>
              </p:cNvPr>
              <p:cNvSpPr txBox="1"/>
              <p:nvPr/>
            </p:nvSpPr>
            <p:spPr>
              <a:xfrm>
                <a:off x="2842293" y="4848179"/>
                <a:ext cx="3024000" cy="648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Bottled gas</a:t>
                </a:r>
              </a:p>
            </p:txBody>
          </p:sp>
        </p:grpSp>
        <p:sp>
          <p:nvSpPr>
            <p:cNvPr id="67" name="TextBox 66">
              <a:hlinkClick r:id="rId14" action="ppaction://hlinksldjump"/>
            </p:cNvPr>
            <p:cNvSpPr txBox="1"/>
            <p:nvPr/>
          </p:nvSpPr>
          <p:spPr>
            <a:xfrm>
              <a:off x="4356164" y="3478039"/>
              <a:ext cx="1512000" cy="648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604A7B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GB" sz="1100" b="1" dirty="0">
                  <a:latin typeface="Verdana" panose="020B0604030504040204" pitchFamily="34" charset="0"/>
                  <a:ea typeface="Verdana" panose="020B0604030504040204" pitchFamily="34" charset="0"/>
                </a:rPr>
                <a:t>Cold air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0227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Hot air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0228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The temperature of the air in the can is increased by heating.</a:t>
            </a:r>
          </a:p>
          <a:p>
            <a:pPr marL="534988" lvl="0" indent="-534988"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What happens to the speed of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particles of air?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particles move more quickly.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particles keep moving at the same speed.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particles move more slowly.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8859" y="1777767"/>
            <a:ext cx="2150517" cy="1597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66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Hot air</a:t>
            </a:r>
            <a:endParaRPr lang="en-GB" sz="2400" dirty="0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Pressure becomes bigger.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Pressure stays the same.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Pressure becomes smaller.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 Placeholder 16"/>
          <p:cNvSpPr txBox="1">
            <a:spLocks/>
          </p:cNvSpPr>
          <p:nvPr/>
        </p:nvSpPr>
        <p:spPr>
          <a:xfrm>
            <a:off x="457200" y="863126"/>
            <a:ext cx="8285163" cy="9146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4988" lvl="0" indent="-534988"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	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does heating do to the pressure of air in the can?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8859" y="1777767"/>
            <a:ext cx="2150517" cy="1597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63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Picture 6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Hot air</a:t>
            </a:r>
            <a:endParaRPr lang="en-GB" sz="2400" dirty="0"/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457200" y="863125"/>
            <a:ext cx="8507288" cy="9942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4988" lvl="0" indent="-534988"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	</a:t>
            </a:r>
            <a:r>
              <a:rPr kumimoji="0" lang="en-US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ich diagram best </a:t>
            </a: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shows what heating does to the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distribution of particles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the can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57200" y="1857374"/>
            <a:ext cx="8285163" cy="3785342"/>
            <a:chOff x="457200" y="2011997"/>
            <a:chExt cx="8285163" cy="3785342"/>
          </a:xfrm>
        </p:grpSpPr>
        <p:sp>
          <p:nvSpPr>
            <p:cNvPr id="17" name="Text Placeholder 17"/>
            <p:cNvSpPr txBox="1">
              <a:spLocks/>
            </p:cNvSpPr>
            <p:nvPr/>
          </p:nvSpPr>
          <p:spPr>
            <a:xfrm>
              <a:off x="457200" y="3493291"/>
              <a:ext cx="4054980" cy="388355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628650" indent="-628650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	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Stay roughly the same. </a:t>
              </a:r>
              <a:endParaRPr lang="en-US" sz="1800" dirty="0" smtClean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4" name="Text Placeholder 17"/>
            <p:cNvSpPr txBox="1">
              <a:spLocks/>
            </p:cNvSpPr>
            <p:nvPr/>
          </p:nvSpPr>
          <p:spPr>
            <a:xfrm>
              <a:off x="4577703" y="3493291"/>
              <a:ext cx="4051947" cy="388355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534988" indent="-534988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B</a:t>
              </a:r>
              <a:r>
                <a:rPr lang="en-US" sz="18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	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Become more spaced out. </a:t>
              </a:r>
              <a:endParaRPr lang="en-US" sz="1800" dirty="0" smtClean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5" name="Text Placeholder 17"/>
            <p:cNvSpPr txBox="1">
              <a:spLocks/>
            </p:cNvSpPr>
            <p:nvPr/>
          </p:nvSpPr>
          <p:spPr>
            <a:xfrm>
              <a:off x="457200" y="5408984"/>
              <a:ext cx="4054980" cy="388355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542925" indent="-542925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C	</a:t>
              </a:r>
              <a:r>
                <a:rPr lang="en-US" sz="18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luster nearer the sides. </a:t>
              </a:r>
              <a:endParaRPr lang="en-US" sz="1800" dirty="0" smtClean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21" name="Text Placeholder 17"/>
            <p:cNvSpPr txBox="1">
              <a:spLocks/>
            </p:cNvSpPr>
            <p:nvPr/>
          </p:nvSpPr>
          <p:spPr>
            <a:xfrm>
              <a:off x="4577703" y="5408984"/>
              <a:ext cx="4051947" cy="388355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534988" indent="-534988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D	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Cluster nearer the middle. </a:t>
              </a:r>
              <a:endParaRPr lang="en-US" sz="1800" dirty="0" smtClean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457200" y="2011997"/>
              <a:ext cx="8285163" cy="3783930"/>
              <a:chOff x="457200" y="2011997"/>
              <a:chExt cx="8285163" cy="3783930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457200" y="2011997"/>
                <a:ext cx="8285163" cy="3783930"/>
                <a:chOff x="1746429" y="2204816"/>
                <a:chExt cx="5760000" cy="3600000"/>
              </a:xfrm>
            </p:grpSpPr>
            <p:cxnSp>
              <p:nvCxnSpPr>
                <p:cNvPr id="10" name="Straight Connector 9"/>
                <p:cNvCxnSpPr/>
                <p:nvPr userDrawn="1"/>
              </p:nvCxnSpPr>
              <p:spPr>
                <a:xfrm>
                  <a:off x="4588303" y="2204816"/>
                  <a:ext cx="0" cy="3600000"/>
                </a:xfrm>
                <a:prstGeom prst="line">
                  <a:avLst/>
                </a:prstGeom>
                <a:ln w="25400">
                  <a:solidFill>
                    <a:srgbClr val="00658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/>
                <p:cNvCxnSpPr/>
                <p:nvPr userDrawn="1"/>
              </p:nvCxnSpPr>
              <p:spPr>
                <a:xfrm flipH="1">
                  <a:off x="1746429" y="3986272"/>
                  <a:ext cx="5760000" cy="0"/>
                </a:xfrm>
                <a:prstGeom prst="line">
                  <a:avLst/>
                </a:prstGeom>
                <a:ln w="25400">
                  <a:solidFill>
                    <a:srgbClr val="00658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" name="Group 3"/>
              <p:cNvGrpSpPr/>
              <p:nvPr/>
            </p:nvGrpSpPr>
            <p:grpSpPr>
              <a:xfrm>
                <a:off x="1620690" y="2156109"/>
                <a:ext cx="1728000" cy="1296000"/>
                <a:chOff x="1620690" y="2156109"/>
                <a:chExt cx="1728000" cy="1296000"/>
              </a:xfrm>
            </p:grpSpPr>
            <p:sp>
              <p:nvSpPr>
                <p:cNvPr id="2" name="Rectangle 1"/>
                <p:cNvSpPr/>
                <p:nvPr/>
              </p:nvSpPr>
              <p:spPr>
                <a:xfrm>
                  <a:off x="1620690" y="2156109"/>
                  <a:ext cx="1728000" cy="1296000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" name="Oval 2"/>
                <p:cNvSpPr/>
                <p:nvPr/>
              </p:nvSpPr>
              <p:spPr>
                <a:xfrm>
                  <a:off x="1758950" y="2324630"/>
                  <a:ext cx="108000" cy="1080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" name="Oval 18"/>
                <p:cNvSpPr/>
                <p:nvPr/>
              </p:nvSpPr>
              <p:spPr>
                <a:xfrm>
                  <a:off x="2303075" y="2350989"/>
                  <a:ext cx="108000" cy="1080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" name="Oval 19"/>
                <p:cNvSpPr/>
                <p:nvPr/>
              </p:nvSpPr>
              <p:spPr>
                <a:xfrm>
                  <a:off x="1866950" y="3094059"/>
                  <a:ext cx="108000" cy="1080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" name="Oval 21"/>
                <p:cNvSpPr/>
                <p:nvPr/>
              </p:nvSpPr>
              <p:spPr>
                <a:xfrm>
                  <a:off x="3054350" y="2715810"/>
                  <a:ext cx="108000" cy="1080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" name="Oval 22"/>
                <p:cNvSpPr/>
                <p:nvPr/>
              </p:nvSpPr>
              <p:spPr>
                <a:xfrm>
                  <a:off x="2628950" y="2607810"/>
                  <a:ext cx="108000" cy="1080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" name="Oval 23"/>
                <p:cNvSpPr/>
                <p:nvPr/>
              </p:nvSpPr>
              <p:spPr>
                <a:xfrm>
                  <a:off x="2216873" y="2881319"/>
                  <a:ext cx="108000" cy="1080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" name="Oval 24"/>
                <p:cNvSpPr/>
                <p:nvPr/>
              </p:nvSpPr>
              <p:spPr>
                <a:xfrm>
                  <a:off x="2594050" y="3273886"/>
                  <a:ext cx="108000" cy="1080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" name="Oval 25"/>
                <p:cNvSpPr/>
                <p:nvPr/>
              </p:nvSpPr>
              <p:spPr>
                <a:xfrm>
                  <a:off x="3162350" y="3202059"/>
                  <a:ext cx="108000" cy="1080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" name="Oval 26"/>
                <p:cNvSpPr/>
                <p:nvPr/>
              </p:nvSpPr>
              <p:spPr>
                <a:xfrm>
                  <a:off x="2832150" y="2224213"/>
                  <a:ext cx="108000" cy="1080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" name="Oval 27"/>
                <p:cNvSpPr/>
                <p:nvPr/>
              </p:nvSpPr>
              <p:spPr>
                <a:xfrm>
                  <a:off x="1704950" y="2675544"/>
                  <a:ext cx="108000" cy="1080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9" name="Group 28"/>
              <p:cNvGrpSpPr/>
              <p:nvPr/>
            </p:nvGrpSpPr>
            <p:grpSpPr>
              <a:xfrm>
                <a:off x="1620690" y="4068547"/>
                <a:ext cx="1728000" cy="1296000"/>
                <a:chOff x="1620690" y="2156109"/>
                <a:chExt cx="1728000" cy="1296000"/>
              </a:xfrm>
            </p:grpSpPr>
            <p:sp>
              <p:nvSpPr>
                <p:cNvPr id="30" name="Rectangle 29"/>
                <p:cNvSpPr/>
                <p:nvPr/>
              </p:nvSpPr>
              <p:spPr>
                <a:xfrm>
                  <a:off x="1620690" y="2156109"/>
                  <a:ext cx="1728000" cy="1296000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" name="Oval 30"/>
                <p:cNvSpPr/>
                <p:nvPr/>
              </p:nvSpPr>
              <p:spPr>
                <a:xfrm>
                  <a:off x="1758950" y="2324630"/>
                  <a:ext cx="108000" cy="1080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2" name="Oval 31"/>
                <p:cNvSpPr/>
                <p:nvPr/>
              </p:nvSpPr>
              <p:spPr>
                <a:xfrm>
                  <a:off x="2174962" y="2322469"/>
                  <a:ext cx="108000" cy="1080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3" name="Oval 32"/>
                <p:cNvSpPr/>
                <p:nvPr/>
              </p:nvSpPr>
              <p:spPr>
                <a:xfrm>
                  <a:off x="1900982" y="3208718"/>
                  <a:ext cx="108000" cy="1080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4" name="Oval 33"/>
                <p:cNvSpPr/>
                <p:nvPr/>
              </p:nvSpPr>
              <p:spPr>
                <a:xfrm>
                  <a:off x="3138610" y="2730787"/>
                  <a:ext cx="108000" cy="1080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5" name="Oval 34"/>
                <p:cNvSpPr/>
                <p:nvPr/>
              </p:nvSpPr>
              <p:spPr>
                <a:xfrm>
                  <a:off x="2652137" y="2350989"/>
                  <a:ext cx="108000" cy="1080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6" name="Oval 35"/>
                <p:cNvSpPr/>
                <p:nvPr/>
              </p:nvSpPr>
              <p:spPr>
                <a:xfrm>
                  <a:off x="2314626" y="3148059"/>
                  <a:ext cx="108000" cy="1080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7" name="Oval 36"/>
                <p:cNvSpPr/>
                <p:nvPr/>
              </p:nvSpPr>
              <p:spPr>
                <a:xfrm>
                  <a:off x="2779812" y="3280222"/>
                  <a:ext cx="108000" cy="1080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8" name="Oval 37"/>
                <p:cNvSpPr/>
                <p:nvPr/>
              </p:nvSpPr>
              <p:spPr>
                <a:xfrm>
                  <a:off x="3120512" y="3077619"/>
                  <a:ext cx="108000" cy="1080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9" name="Oval 38"/>
                <p:cNvSpPr/>
                <p:nvPr/>
              </p:nvSpPr>
              <p:spPr>
                <a:xfrm>
                  <a:off x="2950699" y="2258595"/>
                  <a:ext cx="108000" cy="1080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0" name="Oval 39"/>
                <p:cNvSpPr/>
                <p:nvPr/>
              </p:nvSpPr>
              <p:spPr>
                <a:xfrm>
                  <a:off x="1704950" y="2675544"/>
                  <a:ext cx="108000" cy="1080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41" name="Group 40"/>
              <p:cNvGrpSpPr/>
              <p:nvPr/>
            </p:nvGrpSpPr>
            <p:grpSpPr>
              <a:xfrm>
                <a:off x="5781701" y="4068547"/>
                <a:ext cx="1728000" cy="1296000"/>
                <a:chOff x="1620690" y="2156109"/>
                <a:chExt cx="1728000" cy="1296000"/>
              </a:xfrm>
            </p:grpSpPr>
            <p:sp>
              <p:nvSpPr>
                <p:cNvPr id="42" name="Rectangle 41"/>
                <p:cNvSpPr/>
                <p:nvPr/>
              </p:nvSpPr>
              <p:spPr>
                <a:xfrm>
                  <a:off x="1620690" y="2156109"/>
                  <a:ext cx="1728000" cy="1296000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3" name="Oval 42"/>
                <p:cNvSpPr/>
                <p:nvPr/>
              </p:nvSpPr>
              <p:spPr>
                <a:xfrm>
                  <a:off x="2273971" y="2615168"/>
                  <a:ext cx="108000" cy="1080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4" name="Oval 43"/>
                <p:cNvSpPr/>
                <p:nvPr/>
              </p:nvSpPr>
              <p:spPr>
                <a:xfrm>
                  <a:off x="2303075" y="2350989"/>
                  <a:ext cx="108000" cy="1080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5" name="Oval 44"/>
                <p:cNvSpPr/>
                <p:nvPr/>
              </p:nvSpPr>
              <p:spPr>
                <a:xfrm>
                  <a:off x="1974950" y="2881319"/>
                  <a:ext cx="108000" cy="1080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6" name="Oval 45"/>
                <p:cNvSpPr/>
                <p:nvPr/>
              </p:nvSpPr>
              <p:spPr>
                <a:xfrm>
                  <a:off x="2999098" y="2731497"/>
                  <a:ext cx="108000" cy="1080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7" name="Oval 46"/>
                <p:cNvSpPr/>
                <p:nvPr/>
              </p:nvSpPr>
              <p:spPr>
                <a:xfrm>
                  <a:off x="2628950" y="2607810"/>
                  <a:ext cx="108000" cy="1080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8" name="Oval 47"/>
                <p:cNvSpPr/>
                <p:nvPr/>
              </p:nvSpPr>
              <p:spPr>
                <a:xfrm>
                  <a:off x="2216873" y="2881319"/>
                  <a:ext cx="108000" cy="1080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9" name="Oval 48"/>
                <p:cNvSpPr/>
                <p:nvPr/>
              </p:nvSpPr>
              <p:spPr>
                <a:xfrm>
                  <a:off x="2546739" y="3077619"/>
                  <a:ext cx="108000" cy="1080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0" name="Oval 49"/>
                <p:cNvSpPr/>
                <p:nvPr/>
              </p:nvSpPr>
              <p:spPr>
                <a:xfrm>
                  <a:off x="2891098" y="3064183"/>
                  <a:ext cx="108000" cy="1080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>
                  <a:off x="2837098" y="2499810"/>
                  <a:ext cx="108000" cy="1080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2" name="Oval 51"/>
                <p:cNvSpPr/>
                <p:nvPr/>
              </p:nvSpPr>
              <p:spPr>
                <a:xfrm>
                  <a:off x="1919240" y="2553810"/>
                  <a:ext cx="108000" cy="1080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53" name="Group 52"/>
              <p:cNvGrpSpPr/>
              <p:nvPr/>
            </p:nvGrpSpPr>
            <p:grpSpPr>
              <a:xfrm>
                <a:off x="5781701" y="2156109"/>
                <a:ext cx="1728000" cy="1296000"/>
                <a:chOff x="1620690" y="2156109"/>
                <a:chExt cx="1728000" cy="1296000"/>
              </a:xfrm>
            </p:grpSpPr>
            <p:sp>
              <p:nvSpPr>
                <p:cNvPr id="54" name="Rectangle 53"/>
                <p:cNvSpPr/>
                <p:nvPr/>
              </p:nvSpPr>
              <p:spPr>
                <a:xfrm>
                  <a:off x="1620690" y="2156109"/>
                  <a:ext cx="1728000" cy="1296000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5" name="Oval 54"/>
                <p:cNvSpPr/>
                <p:nvPr/>
              </p:nvSpPr>
              <p:spPr>
                <a:xfrm>
                  <a:off x="1758950" y="2324630"/>
                  <a:ext cx="108000" cy="1080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6" name="Oval 55"/>
                <p:cNvSpPr/>
                <p:nvPr/>
              </p:nvSpPr>
              <p:spPr>
                <a:xfrm>
                  <a:off x="2216873" y="2645399"/>
                  <a:ext cx="108000" cy="1080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7" name="Oval 56"/>
                <p:cNvSpPr/>
                <p:nvPr/>
              </p:nvSpPr>
              <p:spPr>
                <a:xfrm>
                  <a:off x="1866950" y="3094059"/>
                  <a:ext cx="108000" cy="1080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8" name="Oval 57"/>
                <p:cNvSpPr/>
                <p:nvPr/>
              </p:nvSpPr>
              <p:spPr>
                <a:xfrm>
                  <a:off x="2813056" y="2715810"/>
                  <a:ext cx="108000" cy="1080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9" name="Oval 58"/>
                <p:cNvSpPr/>
                <p:nvPr/>
              </p:nvSpPr>
              <p:spPr>
                <a:xfrm>
                  <a:off x="2723966" y="2258194"/>
                  <a:ext cx="108000" cy="1080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1" name="Oval 60"/>
                <p:cNvSpPr/>
                <p:nvPr/>
              </p:nvSpPr>
              <p:spPr>
                <a:xfrm>
                  <a:off x="2594050" y="3273886"/>
                  <a:ext cx="108000" cy="1080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" name="Oval 61"/>
                <p:cNvSpPr/>
                <p:nvPr/>
              </p:nvSpPr>
              <p:spPr>
                <a:xfrm>
                  <a:off x="3145979" y="3073187"/>
                  <a:ext cx="108000" cy="1080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sp>
        <p:nvSpPr>
          <p:cNvPr id="60" name="Rounded Rectangle 59">
            <a:hlinkClick r:id="rId4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5312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Cold air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4"/>
            <a:ext cx="8285163" cy="15106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The lid on this can is airtight.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Air is trapped in the can.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balls represent</a:t>
            </a:r>
            <a:r>
              <a:rPr kumimoji="0" lang="en-US" sz="1800" b="0" i="0" u="none" strike="noStrike" kern="1200" cap="none" spc="0" normalizeH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particles </a:t>
            </a:r>
            <a:r>
              <a:rPr lang="en-US" dirty="0" smtClean="0"/>
              <a:t>that the air is made of.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The air in the can is at room temperature.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5345" y="2592625"/>
            <a:ext cx="4288871" cy="3186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995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Cold air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6"/>
            <a:ext cx="8492463" cy="13942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temperature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air in the can is lowered by putting it into a freezer.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statements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below are about the air after it has cooled down.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07887" y="35094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1692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8291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4889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345062" y="35972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35948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Particles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are closer together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2" y="42546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8" y="42522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Particles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hit the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can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with less force.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45062" y="49144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4238" y="49121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Particles collide with each other less often.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45062" y="557426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64238" y="557193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pressure of the air is smaller.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50947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16929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82911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486530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55417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9680" y="1711214"/>
            <a:ext cx="2923884" cy="122731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07887" y="2977199"/>
            <a:ext cx="5079000" cy="3770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What do you think about each statement?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8" name="Rounded Rectangle 47">
            <a:hlinkClick r:id="rId5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584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Doubling up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8373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 diagram represents particles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gas inside a box.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The gas has a large pressure and pushes on the walls of the box.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294119" y="2250653"/>
            <a:ext cx="2520000" cy="2523509"/>
            <a:chOff x="3294119" y="2574021"/>
            <a:chExt cx="2520000" cy="2523509"/>
          </a:xfrm>
        </p:grpSpPr>
        <p:sp>
          <p:nvSpPr>
            <p:cNvPr id="2" name="Rectangle 1"/>
            <p:cNvSpPr/>
            <p:nvPr/>
          </p:nvSpPr>
          <p:spPr>
            <a:xfrm>
              <a:off x="3294119" y="2577530"/>
              <a:ext cx="2520000" cy="2520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Oval 2"/>
            <p:cNvSpPr/>
            <p:nvPr/>
          </p:nvSpPr>
          <p:spPr>
            <a:xfrm>
              <a:off x="3541690" y="2756079"/>
              <a:ext cx="360000" cy="36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/>
            <p:cNvSpPr/>
            <p:nvPr/>
          </p:nvSpPr>
          <p:spPr>
            <a:xfrm>
              <a:off x="3344366" y="3435622"/>
              <a:ext cx="360000" cy="36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Oval 7"/>
            <p:cNvSpPr/>
            <p:nvPr/>
          </p:nvSpPr>
          <p:spPr>
            <a:xfrm>
              <a:off x="4272082" y="2728228"/>
              <a:ext cx="360000" cy="36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/>
            <p:cNvSpPr/>
            <p:nvPr/>
          </p:nvSpPr>
          <p:spPr>
            <a:xfrm>
              <a:off x="5245690" y="3470786"/>
              <a:ext cx="360000" cy="36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/>
            <p:cNvSpPr/>
            <p:nvPr/>
          </p:nvSpPr>
          <p:spPr>
            <a:xfrm>
              <a:off x="3651749" y="4420639"/>
              <a:ext cx="360000" cy="36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/>
            <p:cNvSpPr/>
            <p:nvPr/>
          </p:nvSpPr>
          <p:spPr>
            <a:xfrm>
              <a:off x="4483690" y="3054279"/>
              <a:ext cx="360000" cy="36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/>
            <p:cNvSpPr/>
            <p:nvPr/>
          </p:nvSpPr>
          <p:spPr>
            <a:xfrm>
              <a:off x="3818890" y="3724228"/>
              <a:ext cx="360000" cy="36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/>
            <p:cNvSpPr/>
            <p:nvPr/>
          </p:nvSpPr>
          <p:spPr>
            <a:xfrm>
              <a:off x="4608490" y="3822879"/>
              <a:ext cx="360000" cy="36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/>
            <p:cNvSpPr/>
            <p:nvPr/>
          </p:nvSpPr>
          <p:spPr>
            <a:xfrm>
              <a:off x="4605735" y="4600639"/>
              <a:ext cx="360000" cy="36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/>
            <p:cNvSpPr/>
            <p:nvPr/>
          </p:nvSpPr>
          <p:spPr>
            <a:xfrm>
              <a:off x="5438767" y="4501609"/>
              <a:ext cx="360000" cy="36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/>
            <p:cNvSpPr/>
            <p:nvPr/>
          </p:nvSpPr>
          <p:spPr>
            <a:xfrm>
              <a:off x="5182148" y="2574021"/>
              <a:ext cx="360000" cy="36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/>
            <p:cNvSpPr/>
            <p:nvPr/>
          </p:nvSpPr>
          <p:spPr>
            <a:xfrm>
              <a:off x="4908693" y="4001455"/>
              <a:ext cx="360000" cy="36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22729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Doubling up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058848" cy="8626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1338" marR="0" lvl="0" indent="-541338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happens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if the amount of gas </a:t>
            </a: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is doubled </a:t>
            </a:r>
          </a:p>
          <a:p>
            <a:pPr marL="541338" marR="0" lvl="0" indent="-541338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i="1" dirty="0" smtClean="0">
                <a:solidFill>
                  <a:srgbClr val="1F497D">
                    <a:lumMod val="50000"/>
                  </a:srgbClr>
                </a:solidFill>
              </a:rPr>
              <a:t>and</a:t>
            </a: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 the volume is doubled?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23026" y="3193803"/>
            <a:ext cx="3780000" cy="36000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b="1" i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Pressure of the gas.</a:t>
            </a:r>
            <a:endParaRPr lang="en-GB" b="1" i="1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46242" y="3193803"/>
            <a:ext cx="4159610" cy="36000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b="1" i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Force on the walls of the box.</a:t>
            </a:r>
            <a:endParaRPr lang="en-GB" b="1" i="1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77841" y="3664147"/>
            <a:ext cx="3780000" cy="36000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Goes up.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23026" y="4323965"/>
            <a:ext cx="3780000" cy="36000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Goes up.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923026" y="4983783"/>
            <a:ext cx="3780000" cy="36000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Stays the same.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23026" y="5632516"/>
            <a:ext cx="3780000" cy="36000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Stays the same.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736047" y="3673479"/>
            <a:ext cx="3780000" cy="36000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Goes up.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736047" y="4333297"/>
            <a:ext cx="3780000" cy="36000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Stays the same.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736047" y="4993115"/>
            <a:ext cx="3780000" cy="36000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Goes up.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736047" y="5641848"/>
            <a:ext cx="3780000" cy="36000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Stays the same.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303482" y="1744329"/>
            <a:ext cx="4592598" cy="1246208"/>
            <a:chOff x="2478278" y="1683113"/>
            <a:chExt cx="4592598" cy="1246208"/>
          </a:xfrm>
        </p:grpSpPr>
        <p:pic>
          <p:nvPicPr>
            <p:cNvPr id="58" name="Picture 5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78278" y="1683113"/>
              <a:ext cx="1243226" cy="1246208"/>
            </a:xfrm>
            <a:prstGeom prst="rect">
              <a:avLst/>
            </a:prstGeom>
          </p:spPr>
        </p:pic>
        <p:pic>
          <p:nvPicPr>
            <p:cNvPr id="59" name="Picture 5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93367" y="1683113"/>
              <a:ext cx="2477509" cy="1246208"/>
            </a:xfrm>
            <a:prstGeom prst="rect">
              <a:avLst/>
            </a:prstGeom>
          </p:spPr>
        </p:pic>
        <p:sp>
          <p:nvSpPr>
            <p:cNvPr id="3" name="Right Arrow 2"/>
            <p:cNvSpPr/>
            <p:nvPr/>
          </p:nvSpPr>
          <p:spPr>
            <a:xfrm>
              <a:off x="3824867" y="2141263"/>
              <a:ext cx="665136" cy="329909"/>
            </a:xfrm>
            <a:prstGeom prst="rightArrow">
              <a:avLst/>
            </a:prstGeom>
            <a:solidFill>
              <a:srgbClr val="FF0000"/>
            </a:solidFill>
            <a:ln w="317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7" name="Rounded Rectangle 26">
            <a:hlinkClick r:id="rId6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1690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8090"/>
            <a:ext cx="9144001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Force and pressure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5822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A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gas can exert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force on an object because it has pressure.</a:t>
            </a:r>
          </a:p>
          <a:p>
            <a:pPr marL="0" marR="0" lvl="0" indent="0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gas can exert force on the walls of its container because it has pressure.</a:t>
            </a:r>
          </a:p>
          <a:p>
            <a:pPr marL="0" marR="0" lvl="0" indent="0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Like gases, liquids have pressure and exert force on a surface.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792887" y="2660419"/>
            <a:ext cx="7522463" cy="3308101"/>
            <a:chOff x="792887" y="2700676"/>
            <a:chExt cx="7522463" cy="3308101"/>
          </a:xfrm>
        </p:grpSpPr>
        <p:grpSp>
          <p:nvGrpSpPr>
            <p:cNvPr id="51" name="Group 50"/>
            <p:cNvGrpSpPr/>
            <p:nvPr/>
          </p:nvGrpSpPr>
          <p:grpSpPr>
            <a:xfrm>
              <a:off x="1681623" y="2700676"/>
              <a:ext cx="5760001" cy="2880000"/>
              <a:chOff x="1679020" y="2721938"/>
              <a:chExt cx="5760001" cy="2880000"/>
            </a:xfrm>
          </p:grpSpPr>
          <p:grpSp>
            <p:nvGrpSpPr>
              <p:cNvPr id="33" name="Group 32"/>
              <p:cNvGrpSpPr/>
              <p:nvPr/>
            </p:nvGrpSpPr>
            <p:grpSpPr>
              <a:xfrm>
                <a:off x="1679020" y="2721938"/>
                <a:ext cx="5760001" cy="2880000"/>
                <a:chOff x="1674119" y="2721938"/>
                <a:chExt cx="5760001" cy="2880000"/>
              </a:xfrm>
            </p:grpSpPr>
            <p:grpSp>
              <p:nvGrpSpPr>
                <p:cNvPr id="7" name="Group 6"/>
                <p:cNvGrpSpPr/>
                <p:nvPr/>
              </p:nvGrpSpPr>
              <p:grpSpPr>
                <a:xfrm>
                  <a:off x="1674119" y="2721938"/>
                  <a:ext cx="5760000" cy="2880000"/>
                  <a:chOff x="1674119" y="2721938"/>
                  <a:chExt cx="5760000" cy="2880000"/>
                </a:xfrm>
              </p:grpSpPr>
              <p:sp>
                <p:nvSpPr>
                  <p:cNvPr id="2" name="Rectangle 1"/>
                  <p:cNvSpPr/>
                  <p:nvPr/>
                </p:nvSpPr>
                <p:spPr>
                  <a:xfrm>
                    <a:off x="1674119" y="2721938"/>
                    <a:ext cx="5760000" cy="2880000"/>
                  </a:xfrm>
                  <a:prstGeom prst="rect">
                    <a:avLst/>
                  </a:prstGeom>
                  <a:noFill/>
                  <a:ln w="317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6" name="Group 5"/>
                  <p:cNvGrpSpPr/>
                  <p:nvPr/>
                </p:nvGrpSpPr>
                <p:grpSpPr>
                  <a:xfrm>
                    <a:off x="2204111" y="5241938"/>
                    <a:ext cx="4700016" cy="360000"/>
                    <a:chOff x="2194560" y="5241938"/>
                    <a:chExt cx="4700016" cy="360000"/>
                  </a:xfrm>
                </p:grpSpPr>
                <p:cxnSp>
                  <p:nvCxnSpPr>
                    <p:cNvPr id="5" name="Straight Arrow Connector 4"/>
                    <p:cNvCxnSpPr/>
                    <p:nvPr/>
                  </p:nvCxnSpPr>
                  <p:spPr>
                    <a:xfrm>
                      <a:off x="2194560" y="5241938"/>
                      <a:ext cx="0" cy="360000"/>
                    </a:xfrm>
                    <a:prstGeom prst="straightConnector1">
                      <a:avLst/>
                    </a:prstGeom>
                    <a:ln w="31750">
                      <a:solidFill>
                        <a:srgbClr val="C0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" name="Straight Arrow Connector 8"/>
                    <p:cNvCxnSpPr/>
                    <p:nvPr/>
                  </p:nvCxnSpPr>
                  <p:spPr>
                    <a:xfrm>
                      <a:off x="3134563" y="5241938"/>
                      <a:ext cx="0" cy="360000"/>
                    </a:xfrm>
                    <a:prstGeom prst="straightConnector1">
                      <a:avLst/>
                    </a:prstGeom>
                    <a:ln w="31750">
                      <a:solidFill>
                        <a:srgbClr val="C0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" name="Straight Arrow Connector 9"/>
                    <p:cNvCxnSpPr/>
                    <p:nvPr/>
                  </p:nvCxnSpPr>
                  <p:spPr>
                    <a:xfrm>
                      <a:off x="4074566" y="5241938"/>
                      <a:ext cx="0" cy="360000"/>
                    </a:xfrm>
                    <a:prstGeom prst="straightConnector1">
                      <a:avLst/>
                    </a:prstGeom>
                    <a:ln w="31750">
                      <a:solidFill>
                        <a:srgbClr val="C0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" name="Straight Arrow Connector 12"/>
                    <p:cNvCxnSpPr/>
                    <p:nvPr/>
                  </p:nvCxnSpPr>
                  <p:spPr>
                    <a:xfrm>
                      <a:off x="5014569" y="5241938"/>
                      <a:ext cx="0" cy="360000"/>
                    </a:xfrm>
                    <a:prstGeom prst="straightConnector1">
                      <a:avLst/>
                    </a:prstGeom>
                    <a:ln w="31750">
                      <a:solidFill>
                        <a:srgbClr val="C0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" name="Straight Arrow Connector 13"/>
                    <p:cNvCxnSpPr/>
                    <p:nvPr/>
                  </p:nvCxnSpPr>
                  <p:spPr>
                    <a:xfrm>
                      <a:off x="5954572" y="5241938"/>
                      <a:ext cx="0" cy="360000"/>
                    </a:xfrm>
                    <a:prstGeom prst="straightConnector1">
                      <a:avLst/>
                    </a:prstGeom>
                    <a:ln w="31750">
                      <a:solidFill>
                        <a:srgbClr val="C0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" name="Straight Arrow Connector 14"/>
                    <p:cNvCxnSpPr/>
                    <p:nvPr/>
                  </p:nvCxnSpPr>
                  <p:spPr>
                    <a:xfrm>
                      <a:off x="6894576" y="5241938"/>
                      <a:ext cx="0" cy="360000"/>
                    </a:xfrm>
                    <a:prstGeom prst="straightConnector1">
                      <a:avLst/>
                    </a:prstGeom>
                    <a:ln w="31750">
                      <a:solidFill>
                        <a:srgbClr val="C0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6" name="Group 15"/>
                  <p:cNvGrpSpPr/>
                  <p:nvPr/>
                </p:nvGrpSpPr>
                <p:grpSpPr>
                  <a:xfrm rot="10800000">
                    <a:off x="2204110" y="2741061"/>
                    <a:ext cx="4700016" cy="360000"/>
                    <a:chOff x="2194561" y="5222815"/>
                    <a:chExt cx="4700016" cy="360000"/>
                  </a:xfrm>
                </p:grpSpPr>
                <p:cxnSp>
                  <p:nvCxnSpPr>
                    <p:cNvPr id="17" name="Straight Arrow Connector 16"/>
                    <p:cNvCxnSpPr/>
                    <p:nvPr/>
                  </p:nvCxnSpPr>
                  <p:spPr>
                    <a:xfrm>
                      <a:off x="2194561" y="5222815"/>
                      <a:ext cx="0" cy="360000"/>
                    </a:xfrm>
                    <a:prstGeom prst="straightConnector1">
                      <a:avLst/>
                    </a:prstGeom>
                    <a:ln w="31750">
                      <a:solidFill>
                        <a:srgbClr val="C0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" name="Straight Arrow Connector 17"/>
                    <p:cNvCxnSpPr/>
                    <p:nvPr/>
                  </p:nvCxnSpPr>
                  <p:spPr>
                    <a:xfrm>
                      <a:off x="3134564" y="5222815"/>
                      <a:ext cx="0" cy="360000"/>
                    </a:xfrm>
                    <a:prstGeom prst="straightConnector1">
                      <a:avLst/>
                    </a:prstGeom>
                    <a:ln w="31750">
                      <a:solidFill>
                        <a:srgbClr val="C0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" name="Straight Arrow Connector 18"/>
                    <p:cNvCxnSpPr/>
                    <p:nvPr/>
                  </p:nvCxnSpPr>
                  <p:spPr>
                    <a:xfrm>
                      <a:off x="4074567" y="5222815"/>
                      <a:ext cx="0" cy="360000"/>
                    </a:xfrm>
                    <a:prstGeom prst="straightConnector1">
                      <a:avLst/>
                    </a:prstGeom>
                    <a:ln w="31750">
                      <a:solidFill>
                        <a:srgbClr val="C0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" name="Straight Arrow Connector 19"/>
                    <p:cNvCxnSpPr/>
                    <p:nvPr/>
                  </p:nvCxnSpPr>
                  <p:spPr>
                    <a:xfrm>
                      <a:off x="5014570" y="5222815"/>
                      <a:ext cx="0" cy="360000"/>
                    </a:xfrm>
                    <a:prstGeom prst="straightConnector1">
                      <a:avLst/>
                    </a:prstGeom>
                    <a:ln w="31750">
                      <a:solidFill>
                        <a:srgbClr val="C0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" name="Straight Arrow Connector 20"/>
                    <p:cNvCxnSpPr/>
                    <p:nvPr/>
                  </p:nvCxnSpPr>
                  <p:spPr>
                    <a:xfrm>
                      <a:off x="5954573" y="5222815"/>
                      <a:ext cx="0" cy="360000"/>
                    </a:xfrm>
                    <a:prstGeom prst="straightConnector1">
                      <a:avLst/>
                    </a:prstGeom>
                    <a:ln w="31750">
                      <a:solidFill>
                        <a:srgbClr val="C0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" name="Straight Arrow Connector 21"/>
                    <p:cNvCxnSpPr/>
                    <p:nvPr/>
                  </p:nvCxnSpPr>
                  <p:spPr>
                    <a:xfrm>
                      <a:off x="6894577" y="5222815"/>
                      <a:ext cx="0" cy="360000"/>
                    </a:xfrm>
                    <a:prstGeom prst="straightConnector1">
                      <a:avLst/>
                    </a:prstGeom>
                    <a:ln w="31750">
                      <a:solidFill>
                        <a:srgbClr val="C0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8" name="Group 7"/>
                <p:cNvGrpSpPr/>
                <p:nvPr/>
              </p:nvGrpSpPr>
              <p:grpSpPr>
                <a:xfrm rot="16200000">
                  <a:off x="914115" y="3981936"/>
                  <a:ext cx="1880008" cy="360000"/>
                  <a:chOff x="2356513" y="2889348"/>
                  <a:chExt cx="1880008" cy="360000"/>
                </a:xfrm>
              </p:grpSpPr>
              <p:cxnSp>
                <p:nvCxnSpPr>
                  <p:cNvPr id="25" name="Straight Arrow Connector 24"/>
                  <p:cNvCxnSpPr/>
                  <p:nvPr/>
                </p:nvCxnSpPr>
                <p:spPr>
                  <a:xfrm rot="10800000">
                    <a:off x="4236521" y="2889348"/>
                    <a:ext cx="0" cy="360000"/>
                  </a:xfrm>
                  <a:prstGeom prst="straightConnector1">
                    <a:avLst/>
                  </a:prstGeom>
                  <a:ln w="31750">
                    <a:solidFill>
                      <a:srgbClr val="C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Straight Arrow Connector 26"/>
                  <p:cNvCxnSpPr/>
                  <p:nvPr/>
                </p:nvCxnSpPr>
                <p:spPr>
                  <a:xfrm rot="10800000">
                    <a:off x="3296517" y="2889348"/>
                    <a:ext cx="0" cy="360000"/>
                  </a:xfrm>
                  <a:prstGeom prst="straightConnector1">
                    <a:avLst/>
                  </a:prstGeom>
                  <a:ln w="31750">
                    <a:solidFill>
                      <a:srgbClr val="C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Straight Arrow Connector 27"/>
                  <p:cNvCxnSpPr/>
                  <p:nvPr/>
                </p:nvCxnSpPr>
                <p:spPr>
                  <a:xfrm rot="10800000">
                    <a:off x="2356513" y="2889348"/>
                    <a:ext cx="0" cy="360000"/>
                  </a:xfrm>
                  <a:prstGeom prst="straightConnector1">
                    <a:avLst/>
                  </a:prstGeom>
                  <a:ln w="31750">
                    <a:solidFill>
                      <a:srgbClr val="C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9" name="Group 28"/>
                <p:cNvGrpSpPr/>
                <p:nvPr/>
              </p:nvGrpSpPr>
              <p:grpSpPr>
                <a:xfrm rot="5400000">
                  <a:off x="6314117" y="3984920"/>
                  <a:ext cx="1880006" cy="360000"/>
                  <a:chOff x="2359492" y="2874339"/>
                  <a:chExt cx="1880006" cy="360000"/>
                </a:xfrm>
              </p:grpSpPr>
              <p:cxnSp>
                <p:nvCxnSpPr>
                  <p:cNvPr id="30" name="Straight Arrow Connector 29"/>
                  <p:cNvCxnSpPr/>
                  <p:nvPr/>
                </p:nvCxnSpPr>
                <p:spPr>
                  <a:xfrm rot="10800000">
                    <a:off x="4239498" y="2874339"/>
                    <a:ext cx="0" cy="360000"/>
                  </a:xfrm>
                  <a:prstGeom prst="straightConnector1">
                    <a:avLst/>
                  </a:prstGeom>
                  <a:ln w="31750">
                    <a:solidFill>
                      <a:srgbClr val="C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Arrow Connector 30"/>
                  <p:cNvCxnSpPr/>
                  <p:nvPr/>
                </p:nvCxnSpPr>
                <p:spPr>
                  <a:xfrm rot="10800000">
                    <a:off x="3299496" y="2874339"/>
                    <a:ext cx="0" cy="360000"/>
                  </a:xfrm>
                  <a:prstGeom prst="straightConnector1">
                    <a:avLst/>
                  </a:prstGeom>
                  <a:ln w="31750">
                    <a:solidFill>
                      <a:srgbClr val="C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Straight Arrow Connector 31"/>
                  <p:cNvCxnSpPr/>
                  <p:nvPr/>
                </p:nvCxnSpPr>
                <p:spPr>
                  <a:xfrm rot="10800000">
                    <a:off x="2359492" y="2874339"/>
                    <a:ext cx="0" cy="360000"/>
                  </a:xfrm>
                  <a:prstGeom prst="straightConnector1">
                    <a:avLst/>
                  </a:prstGeom>
                  <a:ln w="31750">
                    <a:solidFill>
                      <a:srgbClr val="C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50" name="Group 49"/>
              <p:cNvGrpSpPr/>
              <p:nvPr/>
            </p:nvGrpSpPr>
            <p:grpSpPr>
              <a:xfrm>
                <a:off x="4498199" y="3448089"/>
                <a:ext cx="1466658" cy="1466792"/>
                <a:chOff x="4498199" y="3448089"/>
                <a:chExt cx="1466658" cy="1466792"/>
              </a:xfrm>
            </p:grpSpPr>
            <p:grpSp>
              <p:nvGrpSpPr>
                <p:cNvPr id="37" name="Group 36"/>
                <p:cNvGrpSpPr/>
                <p:nvPr/>
              </p:nvGrpSpPr>
              <p:grpSpPr>
                <a:xfrm rot="18915106">
                  <a:off x="4498199" y="3448089"/>
                  <a:ext cx="1466658" cy="1466792"/>
                  <a:chOff x="4471484" y="3417316"/>
                  <a:chExt cx="1466658" cy="1466792"/>
                </a:xfrm>
              </p:grpSpPr>
              <p:cxnSp>
                <p:nvCxnSpPr>
                  <p:cNvPr id="38" name="Straight Arrow Connector 37"/>
                  <p:cNvCxnSpPr/>
                  <p:nvPr/>
                </p:nvCxnSpPr>
                <p:spPr>
                  <a:xfrm rot="10800000">
                    <a:off x="5200334" y="4524108"/>
                    <a:ext cx="0" cy="360000"/>
                  </a:xfrm>
                  <a:prstGeom prst="straightConnector1">
                    <a:avLst/>
                  </a:prstGeom>
                  <a:ln w="31750">
                    <a:solidFill>
                      <a:srgbClr val="C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Straight Arrow Connector 38"/>
                  <p:cNvCxnSpPr/>
                  <p:nvPr/>
                </p:nvCxnSpPr>
                <p:spPr>
                  <a:xfrm>
                    <a:off x="5209292" y="3417316"/>
                    <a:ext cx="0" cy="360000"/>
                  </a:xfrm>
                  <a:prstGeom prst="straightConnector1">
                    <a:avLst/>
                  </a:prstGeom>
                  <a:ln w="31750">
                    <a:solidFill>
                      <a:srgbClr val="C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Arrow Connector 39"/>
                  <p:cNvCxnSpPr/>
                  <p:nvPr/>
                </p:nvCxnSpPr>
                <p:spPr>
                  <a:xfrm rot="16200000">
                    <a:off x="4651484" y="3981635"/>
                    <a:ext cx="0" cy="360000"/>
                  </a:xfrm>
                  <a:prstGeom prst="straightConnector1">
                    <a:avLst/>
                  </a:prstGeom>
                  <a:ln w="31750">
                    <a:solidFill>
                      <a:srgbClr val="C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Straight Arrow Connector 40"/>
                  <p:cNvCxnSpPr/>
                  <p:nvPr/>
                </p:nvCxnSpPr>
                <p:spPr>
                  <a:xfrm rot="5400000">
                    <a:off x="5758142" y="3959787"/>
                    <a:ext cx="0" cy="360000"/>
                  </a:xfrm>
                  <a:prstGeom prst="straightConnector1">
                    <a:avLst/>
                  </a:prstGeom>
                  <a:ln w="31750">
                    <a:solidFill>
                      <a:srgbClr val="C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9" name="Oval 48"/>
                <p:cNvSpPr/>
                <p:nvPr/>
              </p:nvSpPr>
              <p:spPr>
                <a:xfrm>
                  <a:off x="4845124" y="3775533"/>
                  <a:ext cx="772807" cy="772807"/>
                </a:xfrm>
                <a:prstGeom prst="ellipse">
                  <a:avLst/>
                </a:prstGeom>
                <a:solidFill>
                  <a:schemeClr val="accent3">
                    <a:lumMod val="50000"/>
                  </a:schemeClr>
                </a:solidFill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52" name="TextBox 51"/>
            <p:cNvSpPr txBox="1"/>
            <p:nvPr/>
          </p:nvSpPr>
          <p:spPr>
            <a:xfrm>
              <a:off x="2211614" y="3423694"/>
              <a:ext cx="250939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A gas </a:t>
              </a:r>
            </a:p>
            <a:p>
              <a:pPr algn="ctr"/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(or liquid) </a:t>
              </a:r>
            </a:p>
            <a:p>
              <a:pPr algn="ctr"/>
              <a:r>
                <a:rPr lang="en-GB" sz="1600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has pressure everywhere </a:t>
              </a:r>
            </a:p>
            <a:p>
              <a:pPr algn="ctr"/>
              <a:r>
                <a:rPr lang="en-GB" sz="1600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in the container</a:t>
              </a:r>
              <a:r>
                <a:rPr lang="en-GB" sz="1600" b="1" dirty="0" smtClean="0"/>
                <a:t>.</a:t>
              </a:r>
              <a:endParaRPr lang="en-GB" sz="1600" b="1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792887" y="5670223"/>
              <a:ext cx="752246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Force is exerted by the gas </a:t>
              </a:r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(or liquid) </a:t>
              </a:r>
              <a:r>
                <a:rPr lang="en-GB" sz="1600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on every surface.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01573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Force and pressure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5975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4988" marR="0" lvl="0" indent="-534988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a.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Which changes would make the force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on the object the biggest?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Triple the pressure – nothing else.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Double the pressure and double the size of the object.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Double the pressure and halve the size of the object.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77841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Triple the size of the object – nothing else.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7428" y="1364146"/>
            <a:ext cx="4604706" cy="2115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09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Force and </a:t>
            </a:r>
            <a:r>
              <a:rPr lang="en-US" dirty="0"/>
              <a:t>pressure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813275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4988" marR="0" lvl="0" indent="-534988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b.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Which equation best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explains your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answer to the last question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 </a:t>
            </a:r>
          </a:p>
        </p:txBody>
      </p:sp>
      <p:grpSp>
        <p:nvGrpSpPr>
          <p:cNvPr id="50" name="Group 49"/>
          <p:cNvGrpSpPr/>
          <p:nvPr/>
        </p:nvGrpSpPr>
        <p:grpSpPr>
          <a:xfrm>
            <a:off x="410900" y="2024255"/>
            <a:ext cx="8286438" cy="3783932"/>
            <a:chOff x="410900" y="2024255"/>
            <a:chExt cx="8286438" cy="3783932"/>
          </a:xfrm>
        </p:grpSpPr>
        <p:grpSp>
          <p:nvGrpSpPr>
            <p:cNvPr id="43" name="Group 42"/>
            <p:cNvGrpSpPr/>
            <p:nvPr/>
          </p:nvGrpSpPr>
          <p:grpSpPr>
            <a:xfrm>
              <a:off x="410900" y="2024255"/>
              <a:ext cx="8286438" cy="3783932"/>
              <a:chOff x="410900" y="2024255"/>
              <a:chExt cx="8286438" cy="3783932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410900" y="2024255"/>
                <a:ext cx="8286438" cy="3783932"/>
                <a:chOff x="455924" y="2011995"/>
                <a:chExt cx="8286438" cy="3783932"/>
              </a:xfrm>
            </p:grpSpPr>
            <p:cxnSp>
              <p:nvCxnSpPr>
                <p:cNvPr id="10" name="Straight Connector 9"/>
                <p:cNvCxnSpPr/>
                <p:nvPr userDrawn="1"/>
              </p:nvCxnSpPr>
              <p:spPr>
                <a:xfrm>
                  <a:off x="3218921" y="2011997"/>
                  <a:ext cx="0" cy="3783930"/>
                </a:xfrm>
                <a:prstGeom prst="line">
                  <a:avLst/>
                </a:prstGeom>
                <a:ln w="25400">
                  <a:solidFill>
                    <a:srgbClr val="00658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" name="Text Placeholder 17"/>
                <p:cNvSpPr txBox="1">
                  <a:spLocks/>
                </p:cNvSpPr>
                <p:nvPr/>
              </p:nvSpPr>
              <p:spPr>
                <a:xfrm>
                  <a:off x="455924" y="2011997"/>
                  <a:ext cx="2763309" cy="388355"/>
                </a:xfrm>
                <a:prstGeom prst="rect">
                  <a:avLst/>
                </a:prstGeom>
              </p:spPr>
              <p:txBody>
                <a:bodyPr anchor="b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1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:r>
                    <a:rPr lang="en-US" sz="1800" b="1" dirty="0" smtClean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A</a:t>
                  </a:r>
                  <a:endParaRPr lang="en-US" sz="1800" dirty="0" smtClean="0">
                    <a:solidFill>
                      <a:schemeClr val="tx2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14" name="Text Placeholder 17"/>
                <p:cNvSpPr txBox="1">
                  <a:spLocks/>
                </p:cNvSpPr>
                <p:nvPr/>
              </p:nvSpPr>
              <p:spPr>
                <a:xfrm>
                  <a:off x="3217754" y="2011996"/>
                  <a:ext cx="2761245" cy="388355"/>
                </a:xfrm>
                <a:prstGeom prst="rect">
                  <a:avLst/>
                </a:prstGeom>
              </p:spPr>
              <p:txBody>
                <a:bodyPr anchor="b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1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:r>
                    <a:rPr lang="en-US" sz="1800" b="1" dirty="0" smtClean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B</a:t>
                  </a:r>
                  <a:endParaRPr lang="en-US" sz="1800" dirty="0" smtClean="0">
                    <a:solidFill>
                      <a:schemeClr val="tx2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15" name="Text Placeholder 17"/>
                <p:cNvSpPr txBox="1">
                  <a:spLocks/>
                </p:cNvSpPr>
                <p:nvPr/>
              </p:nvSpPr>
              <p:spPr>
                <a:xfrm>
                  <a:off x="5979053" y="2011995"/>
                  <a:ext cx="2763309" cy="388355"/>
                </a:xfrm>
                <a:prstGeom prst="rect">
                  <a:avLst/>
                </a:prstGeom>
              </p:spPr>
              <p:txBody>
                <a:bodyPr anchor="b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1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:r>
                    <a:rPr lang="en-US" sz="1800" b="1" dirty="0" smtClean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C</a:t>
                  </a:r>
                  <a:endParaRPr lang="en-US" sz="1800" dirty="0" smtClean="0">
                    <a:solidFill>
                      <a:schemeClr val="tx2">
                        <a:lumMod val="50000"/>
                      </a:schemeClr>
                    </a:solidFill>
                  </a:endParaRPr>
                </a:p>
              </p:txBody>
            </p:sp>
            <p:cxnSp>
              <p:nvCxnSpPr>
                <p:cNvPr id="18" name="Straight Connector 17"/>
                <p:cNvCxnSpPr/>
                <p:nvPr/>
              </p:nvCxnSpPr>
              <p:spPr>
                <a:xfrm>
                  <a:off x="5980642" y="2011997"/>
                  <a:ext cx="0" cy="3783930"/>
                </a:xfrm>
                <a:prstGeom prst="line">
                  <a:avLst/>
                </a:prstGeom>
                <a:ln w="25400">
                  <a:solidFill>
                    <a:srgbClr val="00658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Group 26"/>
              <p:cNvGrpSpPr/>
              <p:nvPr/>
            </p:nvGrpSpPr>
            <p:grpSpPr>
              <a:xfrm>
                <a:off x="893037" y="2950101"/>
                <a:ext cx="1800000" cy="369332"/>
                <a:chOff x="893037" y="2215984"/>
                <a:chExt cx="1800000" cy="369332"/>
              </a:xfrm>
            </p:grpSpPr>
            <p:sp>
              <p:nvSpPr>
                <p:cNvPr id="20" name="Rectangle 19"/>
                <p:cNvSpPr/>
                <p:nvPr/>
              </p:nvSpPr>
              <p:spPr>
                <a:xfrm>
                  <a:off x="1253037" y="2215984"/>
                  <a:ext cx="360000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=</a:t>
                  </a:r>
                  <a:endParaRPr lang="en-GB" dirty="0"/>
                </a:p>
              </p:txBody>
            </p:sp>
            <p:sp>
              <p:nvSpPr>
                <p:cNvPr id="21" name="Rectangle 20"/>
                <p:cNvSpPr/>
                <p:nvPr/>
              </p:nvSpPr>
              <p:spPr>
                <a:xfrm>
                  <a:off x="893037" y="2215984"/>
                  <a:ext cx="360000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F</a:t>
                  </a:r>
                  <a:endParaRPr lang="en-GB" dirty="0"/>
                </a:p>
              </p:txBody>
            </p:sp>
            <p:sp>
              <p:nvSpPr>
                <p:cNvPr id="23" name="Rectangle 22"/>
                <p:cNvSpPr/>
                <p:nvPr/>
              </p:nvSpPr>
              <p:spPr>
                <a:xfrm>
                  <a:off x="2333037" y="2215984"/>
                  <a:ext cx="360000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A</a:t>
                  </a:r>
                  <a:endParaRPr lang="en-GB" dirty="0"/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>
                  <a:off x="1973037" y="2215984"/>
                  <a:ext cx="360000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dirty="0">
                      <a:latin typeface="Verdana" panose="020B0604030504040204" pitchFamily="34" charset="0"/>
                      <a:ea typeface="Verdana" panose="020B0604030504040204" pitchFamily="34" charset="0"/>
                    </a:rPr>
                    <a:t>x</a:t>
                  </a:r>
                  <a:endParaRPr lang="en-GB" dirty="0"/>
                </a:p>
              </p:txBody>
            </p:sp>
            <p:sp>
              <p:nvSpPr>
                <p:cNvPr id="26" name="Rectangle 25"/>
                <p:cNvSpPr/>
                <p:nvPr/>
              </p:nvSpPr>
              <p:spPr>
                <a:xfrm>
                  <a:off x="1613037" y="2215984"/>
                  <a:ext cx="360000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P</a:t>
                  </a:r>
                  <a:endParaRPr lang="en-GB" dirty="0"/>
                </a:p>
              </p:txBody>
            </p:sp>
          </p:grpSp>
          <p:grpSp>
            <p:nvGrpSpPr>
              <p:cNvPr id="34" name="Group 33"/>
              <p:cNvGrpSpPr/>
              <p:nvPr/>
            </p:nvGrpSpPr>
            <p:grpSpPr>
              <a:xfrm>
                <a:off x="3962655" y="2765131"/>
                <a:ext cx="1225577" cy="739272"/>
                <a:chOff x="3819153" y="2338987"/>
                <a:chExt cx="1225577" cy="739272"/>
              </a:xfrm>
            </p:grpSpPr>
            <p:sp>
              <p:nvSpPr>
                <p:cNvPr id="28" name="Rectangle 27"/>
                <p:cNvSpPr/>
                <p:nvPr/>
              </p:nvSpPr>
              <p:spPr>
                <a:xfrm>
                  <a:off x="4179153" y="2523957"/>
                  <a:ext cx="360000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=</a:t>
                  </a:r>
                  <a:endParaRPr lang="en-GB" dirty="0"/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>
                  <a:off x="3819153" y="2523957"/>
                  <a:ext cx="360000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F</a:t>
                  </a:r>
                  <a:endParaRPr lang="en-GB" dirty="0"/>
                </a:p>
              </p:txBody>
            </p:sp>
            <p:grpSp>
              <p:nvGrpSpPr>
                <p:cNvPr id="33" name="Group 32"/>
                <p:cNvGrpSpPr/>
                <p:nvPr/>
              </p:nvGrpSpPr>
              <p:grpSpPr>
                <a:xfrm>
                  <a:off x="4612730" y="2338987"/>
                  <a:ext cx="432000" cy="739272"/>
                  <a:chOff x="4503153" y="2338987"/>
                  <a:chExt cx="432000" cy="739272"/>
                </a:xfrm>
              </p:grpSpPr>
              <p:cxnSp>
                <p:nvCxnSpPr>
                  <p:cNvPr id="16" name="Straight Connector 15"/>
                  <p:cNvCxnSpPr/>
                  <p:nvPr/>
                </p:nvCxnSpPr>
                <p:spPr>
                  <a:xfrm>
                    <a:off x="4503153" y="2710991"/>
                    <a:ext cx="432000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0" name="Rectangle 29"/>
                  <p:cNvSpPr/>
                  <p:nvPr/>
                </p:nvSpPr>
                <p:spPr>
                  <a:xfrm>
                    <a:off x="4521153" y="2708927"/>
                    <a:ext cx="360000" cy="369332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dirty="0" smtClean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A</a:t>
                    </a:r>
                    <a:endParaRPr lang="en-GB" dirty="0"/>
                  </a:p>
                </p:txBody>
              </p:sp>
              <p:sp>
                <p:nvSpPr>
                  <p:cNvPr id="32" name="Rectangle 31"/>
                  <p:cNvSpPr/>
                  <p:nvPr/>
                </p:nvSpPr>
                <p:spPr>
                  <a:xfrm>
                    <a:off x="4521153" y="2338987"/>
                    <a:ext cx="360000" cy="369332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dirty="0" smtClean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P</a:t>
                    </a:r>
                    <a:endParaRPr lang="en-GB" dirty="0"/>
                  </a:p>
                </p:txBody>
              </p:sp>
            </p:grpSp>
          </p:grpSp>
          <p:grpSp>
            <p:nvGrpSpPr>
              <p:cNvPr id="36" name="Group 35"/>
              <p:cNvGrpSpPr/>
              <p:nvPr/>
            </p:nvGrpSpPr>
            <p:grpSpPr>
              <a:xfrm>
                <a:off x="6539794" y="2945739"/>
                <a:ext cx="720000" cy="369332"/>
                <a:chOff x="3527672" y="2524261"/>
                <a:chExt cx="720000" cy="369332"/>
              </a:xfrm>
            </p:grpSpPr>
            <p:sp>
              <p:nvSpPr>
                <p:cNvPr id="37" name="Rectangle 36"/>
                <p:cNvSpPr/>
                <p:nvPr/>
              </p:nvSpPr>
              <p:spPr>
                <a:xfrm>
                  <a:off x="3887672" y="2524261"/>
                  <a:ext cx="360000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=</a:t>
                  </a:r>
                  <a:endParaRPr lang="en-GB" dirty="0"/>
                </a:p>
              </p:txBody>
            </p:sp>
            <p:sp>
              <p:nvSpPr>
                <p:cNvPr id="38" name="Rectangle 37"/>
                <p:cNvSpPr/>
                <p:nvPr/>
              </p:nvSpPr>
              <p:spPr>
                <a:xfrm>
                  <a:off x="3527672" y="2524261"/>
                  <a:ext cx="360000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F</a:t>
                  </a:r>
                  <a:endParaRPr lang="en-GB" dirty="0"/>
                </a:p>
              </p:txBody>
            </p:sp>
          </p:grpSp>
          <p:sp>
            <p:nvSpPr>
              <p:cNvPr id="35" name="TextBox 34"/>
              <p:cNvSpPr txBox="1"/>
              <p:nvPr/>
            </p:nvSpPr>
            <p:spPr>
              <a:xfrm>
                <a:off x="604399" y="3916222"/>
                <a:ext cx="23760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Force is equal to the pressure times by the area of the surface.</a:t>
                </a:r>
                <a:endParaRPr lang="en-GB" dirty="0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3387444" y="3927347"/>
                <a:ext cx="23760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Force is equal to the pressure divided by the area of the surface.</a:t>
                </a:r>
                <a:endParaRPr lang="en-GB" dirty="0"/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6183079" y="3916222"/>
                <a:ext cx="23760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Force is equal to the area of the surface added to the pressure.</a:t>
                </a:r>
                <a:endParaRPr lang="en-GB" dirty="0"/>
              </a:p>
            </p:txBody>
          </p:sp>
        </p:grpSp>
        <p:sp>
          <p:nvSpPr>
            <p:cNvPr id="47" name="Rectangle 46"/>
            <p:cNvSpPr/>
            <p:nvPr/>
          </p:nvSpPr>
          <p:spPr>
            <a:xfrm>
              <a:off x="7959564" y="2950101"/>
              <a:ext cx="3600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A</a:t>
              </a:r>
              <a:endParaRPr lang="en-GB" dirty="0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599564" y="2950101"/>
              <a:ext cx="3600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+</a:t>
              </a:r>
              <a:endParaRPr lang="en-GB" dirty="0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7239564" y="2950101"/>
              <a:ext cx="3600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P</a:t>
              </a:r>
              <a:endParaRPr lang="en-GB" dirty="0"/>
            </a:p>
          </p:txBody>
        </p:sp>
      </p:grpSp>
      <p:sp>
        <p:nvSpPr>
          <p:cNvPr id="39" name="Rounded Rectangle 38">
            <a:hlinkClick r:id="rId4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9842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2" name="TextBox 1">
            <a:hlinkClick r:id="rId4"/>
          </p:cNvPr>
          <p:cNvSpPr txBox="1"/>
          <p:nvPr/>
        </p:nvSpPr>
        <p:spPr>
          <a:xfrm>
            <a:off x="457200" y="2839454"/>
            <a:ext cx="8285163" cy="3323987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dirty="0" smtClean="0"/>
              <a:t>A </a:t>
            </a:r>
            <a:r>
              <a:rPr lang="en-GB" dirty="0"/>
              <a:t>folder </a:t>
            </a:r>
            <a:r>
              <a:rPr lang="en-GB" dirty="0" smtClean="0"/>
              <a:t>containing all the resources for </a:t>
            </a:r>
            <a:r>
              <a:rPr lang="en-GB" dirty="0"/>
              <a:t>this key concept can be downloaded from </a:t>
            </a:r>
            <a:r>
              <a:rPr lang="en-GB" b="1" dirty="0" smtClean="0">
                <a:solidFill>
                  <a:srgbClr val="006580"/>
                </a:solidFill>
              </a:rPr>
              <a:t>www.BestEvidenceScienceTeaching.org</a:t>
            </a:r>
            <a:endParaRPr lang="en-GB" b="1" dirty="0">
              <a:solidFill>
                <a:srgbClr val="006580"/>
              </a:solidFill>
            </a:endParaRPr>
          </a:p>
          <a:p>
            <a:pPr>
              <a:spcAft>
                <a:spcPts val="600"/>
              </a:spcAft>
            </a:pPr>
            <a:endParaRPr lang="en-GB" b="1" dirty="0" smtClean="0"/>
          </a:p>
          <a:p>
            <a:pPr>
              <a:spcAft>
                <a:spcPts val="1200"/>
              </a:spcAft>
            </a:pPr>
            <a:r>
              <a:rPr lang="en-GB" b="1" dirty="0" smtClean="0"/>
              <a:t>Teacher </a:t>
            </a:r>
            <a:r>
              <a:rPr lang="en-GB" b="1" dirty="0"/>
              <a:t>notes for this key concept </a:t>
            </a:r>
            <a:r>
              <a:rPr lang="en-GB" dirty="0" smtClean="0"/>
              <a:t>include </a:t>
            </a:r>
            <a:r>
              <a:rPr lang="en-GB" dirty="0"/>
              <a:t>a summary of the research evidence on relevant preconceptions and misunderstandings.</a:t>
            </a:r>
          </a:p>
          <a:p>
            <a:pPr>
              <a:spcAft>
                <a:spcPts val="1200"/>
              </a:spcAft>
            </a:pPr>
            <a:r>
              <a:rPr lang="en-GB" dirty="0"/>
              <a:t>A </a:t>
            </a:r>
            <a:r>
              <a:rPr lang="en-GB" dirty="0" smtClean="0"/>
              <a:t>full set of </a:t>
            </a:r>
            <a:r>
              <a:rPr lang="en-GB" b="1" dirty="0" smtClean="0"/>
              <a:t>student </a:t>
            </a:r>
            <a:r>
              <a:rPr lang="en-GB" b="1" dirty="0"/>
              <a:t>sheets and teacher notes </a:t>
            </a:r>
            <a:r>
              <a:rPr lang="en-GB" dirty="0" smtClean="0"/>
              <a:t>contain </a:t>
            </a:r>
            <a:r>
              <a:rPr lang="en-GB" dirty="0"/>
              <a:t>printable and editable worksheets, together with full teacher notes for each activity</a:t>
            </a:r>
            <a:r>
              <a:rPr lang="en-GB" dirty="0" smtClean="0"/>
              <a:t>. </a:t>
            </a:r>
          </a:p>
          <a:p>
            <a:pPr>
              <a:spcAft>
                <a:spcPts val="1200"/>
              </a:spcAft>
            </a:pPr>
            <a:r>
              <a:rPr lang="en-GB" dirty="0" smtClean="0"/>
              <a:t>Teacher notes include a summary of research evidence, guidance for using the activity, expected answers and a section with suggestions of how to respond to students’ misunderstandings. </a:t>
            </a: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Section 1: Diagnostic questions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457200" y="863126"/>
            <a:ext cx="8285163" cy="1803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Use diagnostic questions to identify quickly where your students are in their conceptual progression. </a:t>
            </a: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Then </a:t>
            </a:r>
            <a:r>
              <a:rPr lang="en-GB" sz="1600" dirty="0"/>
              <a:t>decide how to best focus and sequence your teaching. </a:t>
            </a: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Use </a:t>
            </a:r>
            <a:r>
              <a:rPr lang="en-GB" sz="1600" dirty="0"/>
              <a:t>further diagnostic questions and response activities to move student understanding forwards.</a:t>
            </a:r>
          </a:p>
        </p:txBody>
      </p:sp>
    </p:spTree>
    <p:extLst>
      <p:ext uri="{BB962C8B-B14F-4D97-AF65-F5344CB8AC3E}">
        <p14:creationId xmlns:p14="http://schemas.microsoft.com/office/powerpoint/2010/main" val="226397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2" name="TextBox 1">
            <a:hlinkClick r:id="rId4"/>
          </p:cNvPr>
          <p:cNvSpPr txBox="1"/>
          <p:nvPr/>
        </p:nvSpPr>
        <p:spPr>
          <a:xfrm>
            <a:off x="457200" y="2839454"/>
            <a:ext cx="8285163" cy="3046988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dirty="0" smtClean="0"/>
              <a:t>A </a:t>
            </a:r>
            <a:r>
              <a:rPr lang="en-GB" dirty="0"/>
              <a:t>folder </a:t>
            </a:r>
            <a:r>
              <a:rPr lang="en-GB" dirty="0" smtClean="0"/>
              <a:t>containing all the resources for </a:t>
            </a:r>
            <a:r>
              <a:rPr lang="en-GB" dirty="0"/>
              <a:t>this key concept can be downloaded from </a:t>
            </a:r>
            <a:r>
              <a:rPr lang="en-GB" b="1" dirty="0" smtClean="0">
                <a:solidFill>
                  <a:srgbClr val="006580"/>
                </a:solidFill>
              </a:rPr>
              <a:t>www.BestEvidenceScienceTeaching.org</a:t>
            </a:r>
            <a:endParaRPr lang="en-GB" b="1" dirty="0">
              <a:solidFill>
                <a:srgbClr val="006580"/>
              </a:solidFill>
            </a:endParaRPr>
          </a:p>
          <a:p>
            <a:pPr>
              <a:spcAft>
                <a:spcPts val="600"/>
              </a:spcAft>
            </a:pPr>
            <a:endParaRPr lang="en-GB" b="1" dirty="0" smtClean="0"/>
          </a:p>
          <a:p>
            <a:pPr>
              <a:spcAft>
                <a:spcPts val="1200"/>
              </a:spcAft>
            </a:pPr>
            <a:r>
              <a:rPr lang="en-GB" b="1" dirty="0" smtClean="0"/>
              <a:t>Teacher </a:t>
            </a:r>
            <a:r>
              <a:rPr lang="en-GB" b="1" dirty="0"/>
              <a:t>notes for this key concept </a:t>
            </a:r>
            <a:r>
              <a:rPr lang="en-GB" dirty="0" smtClean="0"/>
              <a:t>include </a:t>
            </a:r>
            <a:r>
              <a:rPr lang="en-GB" dirty="0"/>
              <a:t>a summary of the research evidence on relevant preconceptions and misunderstandings.</a:t>
            </a:r>
          </a:p>
          <a:p>
            <a:pPr>
              <a:spcAft>
                <a:spcPts val="1200"/>
              </a:spcAft>
            </a:pPr>
            <a:r>
              <a:rPr lang="en-GB" dirty="0"/>
              <a:t>A </a:t>
            </a:r>
            <a:r>
              <a:rPr lang="en-GB" dirty="0" smtClean="0"/>
              <a:t>full set of </a:t>
            </a:r>
            <a:r>
              <a:rPr lang="en-GB" b="1" dirty="0" smtClean="0"/>
              <a:t>student </a:t>
            </a:r>
            <a:r>
              <a:rPr lang="en-GB" b="1" dirty="0"/>
              <a:t>sheets and teacher notes </a:t>
            </a:r>
            <a:r>
              <a:rPr lang="en-GB" dirty="0" smtClean="0"/>
              <a:t>contain </a:t>
            </a:r>
            <a:r>
              <a:rPr lang="en-GB" dirty="0"/>
              <a:t>printable and editable worksheets, together with full teacher notes for each activity</a:t>
            </a:r>
            <a:r>
              <a:rPr lang="en-GB" dirty="0" smtClean="0"/>
              <a:t>. </a:t>
            </a:r>
          </a:p>
          <a:p>
            <a:pPr>
              <a:spcAft>
                <a:spcPts val="1200"/>
              </a:spcAft>
            </a:pPr>
            <a:r>
              <a:rPr lang="en-GB" dirty="0" smtClean="0"/>
              <a:t>Teacher notes include a summary of research evidence, guidance for using the activity and expected answers. </a:t>
            </a: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Section 2: Response activities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457200" y="863126"/>
            <a:ext cx="8285163" cy="859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Use </a:t>
            </a:r>
            <a:r>
              <a:rPr lang="en-GB" sz="1600" dirty="0" smtClean="0"/>
              <a:t>response activities to challenge misunderstandings and to develop and consolidate a scientific understanding. </a:t>
            </a:r>
          </a:p>
        </p:txBody>
      </p:sp>
    </p:spTree>
    <p:extLst>
      <p:ext uri="{BB962C8B-B14F-4D97-AF65-F5344CB8AC3E}">
        <p14:creationId xmlns:p14="http://schemas.microsoft.com/office/powerpoint/2010/main" val="3606424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Gas pressure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5827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This bottle is filled with a gas.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9724" y="863125"/>
            <a:ext cx="2004219" cy="5382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74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53129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Gas pressure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457200" y="863126"/>
            <a:ext cx="8285163" cy="67718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03275" indent="-803275"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do: </a:t>
            </a:r>
            <a:r>
              <a:rPr lang="en-US" dirty="0" smtClean="0"/>
              <a:t>Explain </a:t>
            </a:r>
            <a:r>
              <a:rPr lang="en-US" dirty="0"/>
              <a:t>how gas pressure is caused by the particles of </a:t>
            </a:r>
            <a:r>
              <a:rPr lang="en-US" dirty="0" smtClean="0"/>
              <a:t>a gas.</a:t>
            </a:r>
            <a:endParaRPr lang="en-GB" dirty="0"/>
          </a:p>
          <a:p>
            <a:pPr marL="803275" indent="-803275">
              <a:defRPr/>
            </a:pP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each row pick one</a:t>
            </a:r>
            <a:r>
              <a:rPr kumimoji="0" lang="en-US" sz="1400" b="0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statement that you think is right.</a:t>
            </a:r>
            <a:endParaRPr kumimoji="0" lang="en-US" sz="1400" b="0" i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4461" y="1538607"/>
            <a:ext cx="8407182" cy="3852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Particles in the gas move quickly in all directions.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 Placeholder 16"/>
          <p:cNvSpPr txBox="1">
            <a:spLocks/>
          </p:cNvSpPr>
          <p:nvPr/>
        </p:nvSpPr>
        <p:spPr>
          <a:xfrm>
            <a:off x="82222" y="1538833"/>
            <a:ext cx="324051" cy="385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 Placeholder 16"/>
          <p:cNvSpPr txBox="1">
            <a:spLocks/>
          </p:cNvSpPr>
          <p:nvPr/>
        </p:nvSpPr>
        <p:spPr>
          <a:xfrm>
            <a:off x="82222" y="2037155"/>
            <a:ext cx="324051" cy="640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0125" y="2035578"/>
            <a:ext cx="4140000" cy="642377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They move a </a:t>
            </a:r>
            <a:endParaRPr lang="en-GB" sz="1600" dirty="0" smtClean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few 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metres every second.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840150" y="2035578"/>
            <a:ext cx="4140000" cy="642377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They move </a:t>
            </a:r>
            <a:endParaRPr lang="en-GB" sz="1600" dirty="0" smtClean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hundreds 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 metres every second.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Text Placeholder 16"/>
          <p:cNvSpPr txBox="1">
            <a:spLocks/>
          </p:cNvSpPr>
          <p:nvPr/>
        </p:nvSpPr>
        <p:spPr>
          <a:xfrm>
            <a:off x="97885" y="5737902"/>
            <a:ext cx="324051" cy="385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70125" y="5737789"/>
            <a:ext cx="8410025" cy="385426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harder and more often the collisions, the higher the pressure.</a:t>
            </a:r>
          </a:p>
        </p:txBody>
      </p:sp>
      <p:sp>
        <p:nvSpPr>
          <p:cNvPr id="10" name="Text Placeholder 16"/>
          <p:cNvSpPr txBox="1">
            <a:spLocks/>
          </p:cNvSpPr>
          <p:nvPr/>
        </p:nvSpPr>
        <p:spPr>
          <a:xfrm>
            <a:off x="85891" y="4228369"/>
            <a:ext cx="324051" cy="640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70125" y="4228369"/>
            <a:ext cx="2700000" cy="642377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…because 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there are so very many 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particles.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425137" y="4228369"/>
            <a:ext cx="2700000" cy="642377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…because there are  thousands of particles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280150" y="4228369"/>
            <a:ext cx="2700000" cy="642377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…because there are just ten or twenty particles.</a:t>
            </a:r>
          </a:p>
        </p:txBody>
      </p:sp>
      <p:sp>
        <p:nvSpPr>
          <p:cNvPr id="9" name="Text Placeholder 16"/>
          <p:cNvSpPr txBox="1">
            <a:spLocks/>
          </p:cNvSpPr>
          <p:nvPr/>
        </p:nvSpPr>
        <p:spPr>
          <a:xfrm>
            <a:off x="82224" y="3476024"/>
            <a:ext cx="324051" cy="640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70125" y="3474447"/>
            <a:ext cx="4140000" cy="642377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They are more likely to hit </a:t>
            </a:r>
            <a:endParaRPr lang="en-GB" sz="1600" dirty="0" smtClean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another 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particle…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840150" y="3474447"/>
            <a:ext cx="4140000" cy="642377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They are more likely to hit </a:t>
            </a:r>
            <a:endParaRPr lang="en-GB" sz="1600" dirty="0" smtClean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walls of the bottle…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72968" y="2789500"/>
            <a:ext cx="8407182" cy="573402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They do not get very far before they collide with 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another 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particle </a:t>
            </a:r>
            <a:endParaRPr lang="en-GB" sz="1600" dirty="0" smtClean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 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walls of the bottle.</a:t>
            </a:r>
          </a:p>
        </p:txBody>
      </p:sp>
      <p:sp>
        <p:nvSpPr>
          <p:cNvPr id="21" name="Text Placeholder 16"/>
          <p:cNvSpPr txBox="1">
            <a:spLocks/>
          </p:cNvSpPr>
          <p:nvPr/>
        </p:nvSpPr>
        <p:spPr>
          <a:xfrm>
            <a:off x="100729" y="2789836"/>
            <a:ext cx="324051" cy="573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2" name="Text Placeholder 16"/>
          <p:cNvSpPr txBox="1">
            <a:spLocks/>
          </p:cNvSpPr>
          <p:nvPr/>
        </p:nvSpPr>
        <p:spPr>
          <a:xfrm>
            <a:off x="82224" y="4983868"/>
            <a:ext cx="324051" cy="640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70125" y="4983868"/>
            <a:ext cx="4140000" cy="642377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Gas pressure is caused when particles push each other apart.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840150" y="4982291"/>
            <a:ext cx="4140000" cy="642377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Gas pressure is caused when particles hit the walls of their container.</a:t>
            </a:r>
          </a:p>
        </p:txBody>
      </p:sp>
    </p:spTree>
    <p:extLst>
      <p:ext uri="{BB962C8B-B14F-4D97-AF65-F5344CB8AC3E}">
        <p14:creationId xmlns:p14="http://schemas.microsoft.com/office/powerpoint/2010/main" val="367223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53129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Gas pressure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457200" y="863126"/>
            <a:ext cx="8285163" cy="67718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11200" indent="-711200">
              <a:defRPr/>
            </a:pPr>
            <a:r>
              <a:rPr kumimoji="0" lang="en-GB" sz="17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Answers: </a:t>
            </a:r>
            <a:r>
              <a:rPr lang="en-US" sz="1900" dirty="0" smtClean="0"/>
              <a:t>How </a:t>
            </a:r>
            <a:r>
              <a:rPr lang="en-US" sz="1900" dirty="0"/>
              <a:t>gas pressure is caused by the particles of a gas.</a:t>
            </a:r>
            <a:endParaRPr lang="en-GB" sz="1900" dirty="0"/>
          </a:p>
          <a:p>
            <a:pPr marL="711200" indent="-711200">
              <a:defRPr/>
            </a:pPr>
            <a:r>
              <a:rPr kumimoji="0" lang="en-GB" sz="16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kumimoji="0" lang="en-US" sz="1400" b="0" i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4461" y="1538607"/>
            <a:ext cx="8407182" cy="3852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Particles in the gas move quickly in all directions.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 Placeholder 16"/>
          <p:cNvSpPr txBox="1">
            <a:spLocks/>
          </p:cNvSpPr>
          <p:nvPr/>
        </p:nvSpPr>
        <p:spPr>
          <a:xfrm>
            <a:off x="82222" y="1538833"/>
            <a:ext cx="324051" cy="385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 Placeholder 16"/>
          <p:cNvSpPr txBox="1">
            <a:spLocks/>
          </p:cNvSpPr>
          <p:nvPr/>
        </p:nvSpPr>
        <p:spPr>
          <a:xfrm>
            <a:off x="82222" y="2037155"/>
            <a:ext cx="324051" cy="640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0125" y="2035578"/>
            <a:ext cx="4140000" cy="642377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They move a </a:t>
            </a:r>
            <a:endParaRPr lang="en-GB" sz="1600" dirty="0" smtClean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few 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metres every second.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840150" y="2035578"/>
            <a:ext cx="4140000" cy="642377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They move </a:t>
            </a:r>
            <a:endParaRPr lang="en-GB" sz="1600" dirty="0" smtClean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hundreds 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 metres every second.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Text Placeholder 16"/>
          <p:cNvSpPr txBox="1">
            <a:spLocks/>
          </p:cNvSpPr>
          <p:nvPr/>
        </p:nvSpPr>
        <p:spPr>
          <a:xfrm>
            <a:off x="97885" y="5737902"/>
            <a:ext cx="324051" cy="385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70125" y="5737789"/>
            <a:ext cx="8410025" cy="385426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harder and more often the collisions, the higher the pressure.</a:t>
            </a:r>
          </a:p>
        </p:txBody>
      </p:sp>
      <p:sp>
        <p:nvSpPr>
          <p:cNvPr id="10" name="Text Placeholder 16"/>
          <p:cNvSpPr txBox="1">
            <a:spLocks/>
          </p:cNvSpPr>
          <p:nvPr/>
        </p:nvSpPr>
        <p:spPr>
          <a:xfrm>
            <a:off x="85891" y="4228369"/>
            <a:ext cx="324051" cy="640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70125" y="4228369"/>
            <a:ext cx="2700000" cy="642377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…because 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there are so very many 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particles.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425137" y="4228369"/>
            <a:ext cx="2700000" cy="642377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…because there are  thousands of particles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280150" y="4228369"/>
            <a:ext cx="2700000" cy="642377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…because there are just ten or twenty particles.</a:t>
            </a:r>
          </a:p>
        </p:txBody>
      </p:sp>
      <p:sp>
        <p:nvSpPr>
          <p:cNvPr id="9" name="Text Placeholder 16"/>
          <p:cNvSpPr txBox="1">
            <a:spLocks/>
          </p:cNvSpPr>
          <p:nvPr/>
        </p:nvSpPr>
        <p:spPr>
          <a:xfrm>
            <a:off x="82224" y="3476024"/>
            <a:ext cx="324051" cy="640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70125" y="3474447"/>
            <a:ext cx="4140000" cy="642377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They are more likely to hit </a:t>
            </a:r>
            <a:endParaRPr lang="en-GB" sz="1600" dirty="0" smtClean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another 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particle…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840150" y="3474447"/>
            <a:ext cx="4140000" cy="642377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They are more likely to hit </a:t>
            </a:r>
            <a:endParaRPr lang="en-GB" sz="1600" dirty="0" smtClean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walls of the bottle…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72968" y="2789500"/>
            <a:ext cx="8407182" cy="573402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They do not get very far before they collide with 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another 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particle </a:t>
            </a:r>
            <a:endParaRPr lang="en-GB" sz="1600" dirty="0" smtClean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 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walls of the bottle.</a:t>
            </a:r>
          </a:p>
        </p:txBody>
      </p:sp>
      <p:sp>
        <p:nvSpPr>
          <p:cNvPr id="21" name="Text Placeholder 16"/>
          <p:cNvSpPr txBox="1">
            <a:spLocks/>
          </p:cNvSpPr>
          <p:nvPr/>
        </p:nvSpPr>
        <p:spPr>
          <a:xfrm>
            <a:off x="100729" y="2789836"/>
            <a:ext cx="324051" cy="573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2" name="Text Placeholder 16"/>
          <p:cNvSpPr txBox="1">
            <a:spLocks/>
          </p:cNvSpPr>
          <p:nvPr/>
        </p:nvSpPr>
        <p:spPr>
          <a:xfrm>
            <a:off x="82224" y="4983868"/>
            <a:ext cx="324051" cy="640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70125" y="4983868"/>
            <a:ext cx="4140000" cy="642377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Gas pressure is caused when particles push each other apart.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840150" y="4982291"/>
            <a:ext cx="4140000" cy="642377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Gas pressure is caused when particles hit the walls of their container.</a:t>
            </a:r>
          </a:p>
        </p:txBody>
      </p:sp>
      <p:sp>
        <p:nvSpPr>
          <p:cNvPr id="28" name="Rounded Rectangle 27">
            <a:hlinkClick r:id="rId4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995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Bottled gas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2981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 drinks bottle is full of a gas.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It contains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about 10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000 000 000 000 000 000 000 particles of gas.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The average speed of each particle</a:t>
            </a:r>
            <a:r>
              <a:rPr lang="en-US" dirty="0" smtClean="0"/>
              <a:t> is about 350 metres per second.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7613" y="1908192"/>
            <a:ext cx="6084335" cy="3097036"/>
          </a:xfrm>
          <a:prstGeom prst="rect">
            <a:avLst/>
          </a:prstGeom>
        </p:spPr>
      </p:pic>
      <p:sp>
        <p:nvSpPr>
          <p:cNvPr id="16" name="Text Placeholder 16"/>
          <p:cNvSpPr txBox="1">
            <a:spLocks/>
          </p:cNvSpPr>
          <p:nvPr/>
        </p:nvSpPr>
        <p:spPr>
          <a:xfrm>
            <a:off x="457200" y="4822551"/>
            <a:ext cx="8285163" cy="13989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answer: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 why the gas particles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are spread out evenly throughout the whole of the bottle.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600" dirty="0" smtClean="0"/>
              <a:t>What happens if the temperature of the gas is increased?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ounded Rectangle 6">
            <a:hlinkClick r:id="rId5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451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Big fish, little fish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507288" cy="9271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P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articles of water move quickly in all directions.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The pressure water has is caused when particles push each other apart.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pic>
        <p:nvPicPr>
          <p:cNvPr id="1026" name="Picture 2" descr="Shark, Reef, Coral, Fish, Fins, Hai, Underwater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98" b="13426"/>
          <a:stretch/>
        </p:blipFill>
        <p:spPr bwMode="auto">
          <a:xfrm>
            <a:off x="457200" y="1922481"/>
            <a:ext cx="8285163" cy="3843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7838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Big fish, little fish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568973" y="3051064"/>
            <a:ext cx="1536634" cy="1381365"/>
            <a:chOff x="0" y="0"/>
            <a:chExt cx="1113790" cy="959463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521453" y="347957"/>
              <a:ext cx="475615" cy="611506"/>
              <a:chOff x="198181" y="5691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198181" y="340329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268881" y="5691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519828" y="1650688"/>
            <a:ext cx="3617444" cy="1076292"/>
          </a:xfrm>
          <a:prstGeom prst="wedgeRoundRectCallout">
            <a:avLst>
              <a:gd name="adj1" fmla="val 37088"/>
              <a:gd name="adj2" fmla="val 64798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Charlie: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pressure on the shark is the same as the pressure on the small fish.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" name="Rounded Rectangular Callout 30"/>
          <p:cNvSpPr/>
          <p:nvPr/>
        </p:nvSpPr>
        <p:spPr>
          <a:xfrm>
            <a:off x="233208" y="3339440"/>
            <a:ext cx="2720686" cy="1994334"/>
          </a:xfrm>
          <a:prstGeom prst="wedgeRoundRectCallout">
            <a:avLst>
              <a:gd name="adj1" fmla="val 67119"/>
              <a:gd name="adj2" fmla="val -32730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Fatimah: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force on each 1cm</a:t>
            </a:r>
            <a:r>
              <a:rPr lang="en-GB" baseline="300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the shark is the same as the force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each 1cm</a:t>
            </a:r>
            <a:r>
              <a:rPr lang="en-GB" baseline="300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small fish.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Rounded Rectangular Callout 31"/>
          <p:cNvSpPr/>
          <p:nvPr/>
        </p:nvSpPr>
        <p:spPr>
          <a:xfrm>
            <a:off x="4754970" y="1570698"/>
            <a:ext cx="3889747" cy="999780"/>
          </a:xfrm>
          <a:prstGeom prst="wedgeRoundRectCallout">
            <a:avLst>
              <a:gd name="adj1" fmla="val -39860"/>
              <a:gd name="adj2" fmla="val 95898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Drew: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shark needs to be stronger than the small fish so that it isn’t squashed.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354605" y="832586"/>
            <a:ext cx="6853717" cy="89269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Some students are talking about the effect of pressure on the shark and on the small fish. </a:t>
            </a: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4" name="Picture 2" descr="Shark, Reef, Coral, Fish, Fins, Hai, Underwater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98" b="13426"/>
          <a:stretch/>
        </p:blipFill>
        <p:spPr bwMode="auto">
          <a:xfrm>
            <a:off x="3249515" y="4660789"/>
            <a:ext cx="3214351" cy="1490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Rounded Rectangular Callout 28"/>
          <p:cNvSpPr/>
          <p:nvPr/>
        </p:nvSpPr>
        <p:spPr>
          <a:xfrm>
            <a:off x="5941489" y="3234344"/>
            <a:ext cx="2959783" cy="1788417"/>
          </a:xfrm>
          <a:prstGeom prst="wedgeRoundRectCallout">
            <a:avLst>
              <a:gd name="adj1" fmla="val -72763"/>
              <a:gd name="adj2" fmla="val -22831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Edward: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water presses on the shark with more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force than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 the fish, because it has a bigger surface.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643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Big fish, little fish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179705" y="4697631"/>
            <a:ext cx="8748828" cy="146504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spcAft>
                <a:spcPts val="600"/>
              </a:spcAft>
            </a:pPr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answer: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is right about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effect of pressure on the shark and the fish?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 your answer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is wrong about the effect of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pressure on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shark and the fish?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would you say to help them understand?</a:t>
            </a:r>
          </a:p>
        </p:txBody>
      </p:sp>
      <p:sp>
        <p:nvSpPr>
          <p:cNvPr id="48" name="Rounded Rectangular Callout 47"/>
          <p:cNvSpPr/>
          <p:nvPr/>
        </p:nvSpPr>
        <p:spPr>
          <a:xfrm>
            <a:off x="1079314" y="1498278"/>
            <a:ext cx="3268743" cy="975533"/>
          </a:xfrm>
          <a:prstGeom prst="wedgeRoundRectCallout">
            <a:avLst>
              <a:gd name="adj1" fmla="val 37088"/>
              <a:gd name="adj2" fmla="val 64798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Charlie: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pressure on the shark is the same as the pressure on the small fish.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9" name="Rounded Rectangular Callout 48"/>
          <p:cNvSpPr/>
          <p:nvPr/>
        </p:nvSpPr>
        <p:spPr>
          <a:xfrm>
            <a:off x="687192" y="2760065"/>
            <a:ext cx="2458428" cy="1807631"/>
          </a:xfrm>
          <a:prstGeom prst="wedgeRoundRectCallout">
            <a:avLst>
              <a:gd name="adj1" fmla="val 67119"/>
              <a:gd name="adj2" fmla="val -27405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Fatimah: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force on each 1cm</a:t>
            </a:r>
            <a:r>
              <a:rPr lang="en-GB" sz="1600" baseline="300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the shark is the same as the force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each 1cm</a:t>
            </a:r>
            <a:r>
              <a:rPr lang="en-GB" sz="1600" baseline="300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small fish.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0" name="Rounded Rectangular Callout 49"/>
          <p:cNvSpPr/>
          <p:nvPr/>
        </p:nvSpPr>
        <p:spPr>
          <a:xfrm>
            <a:off x="4677697" y="1521642"/>
            <a:ext cx="3514798" cy="906184"/>
          </a:xfrm>
          <a:prstGeom prst="wedgeRoundRectCallout">
            <a:avLst>
              <a:gd name="adj1" fmla="val -38028"/>
              <a:gd name="adj2" fmla="val 76001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Drew: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shark needs to be stronger than the small fish so that it isn’t squashed.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3480" y="2624277"/>
            <a:ext cx="1398025" cy="1248828"/>
          </a:xfrm>
          <a:prstGeom prst="rect">
            <a:avLst/>
          </a:prstGeom>
        </p:spPr>
      </p:pic>
      <p:pic>
        <p:nvPicPr>
          <p:cNvPr id="65" name="Picture 2" descr="Shark, Reef, Coral, Fish, Fins, Hai, Underwater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98" b="13426"/>
          <a:stretch/>
        </p:blipFill>
        <p:spPr bwMode="auto">
          <a:xfrm>
            <a:off x="3766430" y="3578729"/>
            <a:ext cx="2132094" cy="988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Rounded Rectangular Callout 50"/>
          <p:cNvSpPr/>
          <p:nvPr/>
        </p:nvSpPr>
        <p:spPr>
          <a:xfrm>
            <a:off x="5799821" y="2805491"/>
            <a:ext cx="2674477" cy="1620991"/>
          </a:xfrm>
          <a:prstGeom prst="wedgeRoundRectCallout">
            <a:avLst>
              <a:gd name="adj1" fmla="val -72763"/>
              <a:gd name="adj2" fmla="val -22831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Edward: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water presses on the shark with more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force than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 the fish, because it has a bigger surface.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 Placeholder 3"/>
          <p:cNvSpPr txBox="1">
            <a:spLocks/>
          </p:cNvSpPr>
          <p:nvPr/>
        </p:nvSpPr>
        <p:spPr>
          <a:xfrm>
            <a:off x="354605" y="832586"/>
            <a:ext cx="6259951" cy="89269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GB" sz="1600" dirty="0" smtClean="0">
                <a:solidFill>
                  <a:srgbClr val="1F497D">
                    <a:lumMod val="50000"/>
                  </a:srgbClr>
                </a:solidFill>
              </a:rPr>
              <a:t>Some students are talking about the effect of pressure on the shark and on the small fish. 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674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44000" cy="6212362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Increasing the pressure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8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 balloon is filled with air.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air inside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balloon has pressure.</a:t>
            </a:r>
            <a:endParaRPr lang="en-US" dirty="0" smtClean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8931" y="1447120"/>
            <a:ext cx="3490376" cy="4125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058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196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Increasing the pressure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813275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these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will increase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pressure of air in the balloon? </a:t>
            </a:r>
          </a:p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600" b="1" i="1" dirty="0" smtClean="0"/>
              <a:t>Choose all the correct answers.</a:t>
            </a:r>
            <a:r>
              <a:rPr kumimoji="0" lang="en-US" sz="16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 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410900" y="2024253"/>
            <a:ext cx="8286438" cy="3783934"/>
            <a:chOff x="410900" y="2024253"/>
            <a:chExt cx="8286438" cy="3783934"/>
          </a:xfrm>
        </p:grpSpPr>
        <p:grpSp>
          <p:nvGrpSpPr>
            <p:cNvPr id="7" name="Group 6"/>
            <p:cNvGrpSpPr/>
            <p:nvPr/>
          </p:nvGrpSpPr>
          <p:grpSpPr>
            <a:xfrm>
              <a:off x="410900" y="2024253"/>
              <a:ext cx="8286438" cy="3783934"/>
              <a:chOff x="398774" y="2186178"/>
              <a:chExt cx="8286438" cy="3783934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398774" y="2186180"/>
                <a:ext cx="8286438" cy="3783932"/>
                <a:chOff x="455924" y="2011995"/>
                <a:chExt cx="8286438" cy="3783932"/>
              </a:xfrm>
            </p:grpSpPr>
            <p:cxnSp>
              <p:nvCxnSpPr>
                <p:cNvPr id="10" name="Straight Connector 9"/>
                <p:cNvCxnSpPr/>
                <p:nvPr userDrawn="1"/>
              </p:nvCxnSpPr>
              <p:spPr>
                <a:xfrm>
                  <a:off x="3218921" y="2011997"/>
                  <a:ext cx="0" cy="3783930"/>
                </a:xfrm>
                <a:prstGeom prst="line">
                  <a:avLst/>
                </a:prstGeom>
                <a:ln w="25400">
                  <a:solidFill>
                    <a:srgbClr val="00658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" name="Text Placeholder 17"/>
                <p:cNvSpPr txBox="1">
                  <a:spLocks/>
                </p:cNvSpPr>
                <p:nvPr/>
              </p:nvSpPr>
              <p:spPr>
                <a:xfrm>
                  <a:off x="455924" y="2011997"/>
                  <a:ext cx="2763309" cy="388355"/>
                </a:xfrm>
                <a:prstGeom prst="rect">
                  <a:avLst/>
                </a:prstGeom>
              </p:spPr>
              <p:txBody>
                <a:bodyPr anchor="b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1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:r>
                    <a:rPr lang="en-US" sz="1800" b="1" dirty="0" smtClean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A</a:t>
                  </a:r>
                  <a:endParaRPr lang="en-US" sz="1800" dirty="0" smtClean="0">
                    <a:solidFill>
                      <a:schemeClr val="tx2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14" name="Text Placeholder 17"/>
                <p:cNvSpPr txBox="1">
                  <a:spLocks/>
                </p:cNvSpPr>
                <p:nvPr/>
              </p:nvSpPr>
              <p:spPr>
                <a:xfrm>
                  <a:off x="3217754" y="2011996"/>
                  <a:ext cx="2761245" cy="388355"/>
                </a:xfrm>
                <a:prstGeom prst="rect">
                  <a:avLst/>
                </a:prstGeom>
              </p:spPr>
              <p:txBody>
                <a:bodyPr anchor="b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1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:r>
                    <a:rPr lang="en-US" sz="1800" b="1" dirty="0" smtClean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B</a:t>
                  </a:r>
                  <a:endParaRPr lang="en-US" sz="1800" dirty="0" smtClean="0">
                    <a:solidFill>
                      <a:schemeClr val="tx2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15" name="Text Placeholder 17"/>
                <p:cNvSpPr txBox="1">
                  <a:spLocks/>
                </p:cNvSpPr>
                <p:nvPr/>
              </p:nvSpPr>
              <p:spPr>
                <a:xfrm>
                  <a:off x="5979053" y="2011995"/>
                  <a:ext cx="2763309" cy="388355"/>
                </a:xfrm>
                <a:prstGeom prst="rect">
                  <a:avLst/>
                </a:prstGeom>
              </p:spPr>
              <p:txBody>
                <a:bodyPr anchor="b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1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:r>
                    <a:rPr lang="en-US" sz="1800" b="1" dirty="0" smtClean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C</a:t>
                  </a:r>
                  <a:endParaRPr lang="en-US" sz="1800" dirty="0" smtClean="0">
                    <a:solidFill>
                      <a:schemeClr val="tx2">
                        <a:lumMod val="50000"/>
                      </a:schemeClr>
                    </a:solidFill>
                  </a:endParaRPr>
                </a:p>
              </p:txBody>
            </p:sp>
            <p:cxnSp>
              <p:nvCxnSpPr>
                <p:cNvPr id="18" name="Straight Connector 17"/>
                <p:cNvCxnSpPr/>
                <p:nvPr/>
              </p:nvCxnSpPr>
              <p:spPr>
                <a:xfrm>
                  <a:off x="5980642" y="2011997"/>
                  <a:ext cx="0" cy="3783930"/>
                </a:xfrm>
                <a:prstGeom prst="line">
                  <a:avLst/>
                </a:prstGeom>
                <a:ln w="25400">
                  <a:solidFill>
                    <a:srgbClr val="00658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4422" y="2708475"/>
                <a:ext cx="2192977" cy="2592099"/>
              </a:xfrm>
              <a:prstGeom prst="rect">
                <a:avLst/>
              </a:prstGeom>
            </p:spPr>
          </p:pic>
          <p:pic>
            <p:nvPicPr>
              <p:cNvPr id="24" name="Picture 2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45348" y="2708475"/>
                <a:ext cx="2192977" cy="2592099"/>
              </a:xfrm>
              <a:prstGeom prst="rect">
                <a:avLst/>
              </a:prstGeom>
            </p:spPr>
          </p:pic>
          <p:sp>
            <p:nvSpPr>
              <p:cNvPr id="4" name="Rectangle 3"/>
              <p:cNvSpPr/>
              <p:nvPr/>
            </p:nvSpPr>
            <p:spPr>
              <a:xfrm>
                <a:off x="798382" y="2186180"/>
                <a:ext cx="196261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Higher temperature </a:t>
                </a:r>
                <a:endParaRPr lang="en-GB" dirty="0"/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3737394" y="2186179"/>
                <a:ext cx="161046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More air added</a:t>
                </a:r>
                <a:endParaRPr lang="en-US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6373655" y="2186178"/>
                <a:ext cx="2174825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Balloon is squashed</a:t>
                </a:r>
                <a:endParaRPr lang="en-GB" dirty="0"/>
              </a:p>
            </p:txBody>
          </p:sp>
        </p:grp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20786" y="2593222"/>
              <a:ext cx="2450000" cy="2646000"/>
            </a:xfrm>
            <a:prstGeom prst="rect">
              <a:avLst/>
            </a:prstGeom>
          </p:spPr>
        </p:pic>
      </p:grpSp>
      <p:sp>
        <p:nvSpPr>
          <p:cNvPr id="19" name="Rounded Rectangle 18">
            <a:hlinkClick r:id="rId6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08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Squashing air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2929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Air is squashed in a sealed syringe.</a:t>
            </a:r>
            <a:endParaRPr lang="en-US" dirty="0"/>
          </a:p>
          <a:p>
            <a:r>
              <a:rPr lang="en-GB" dirty="0"/>
              <a:t>The more the air is squashed; the bigger the pressure the air has.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584935">
            <a:off x="3747275" y="1281363"/>
            <a:ext cx="1613687" cy="4510614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24468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Squashing air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6"/>
            <a:ext cx="8492463" cy="8254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These statements are about what happens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when air is squashed in the syringe.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402705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68687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34669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411479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411246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/>
              <a:t>Particles of air are </a:t>
            </a:r>
            <a:r>
              <a:rPr lang="en-GB" dirty="0"/>
              <a:t>pushed closer together along the length of the syringe. 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2" y="477220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8" y="476987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/>
              <a:t>Particles of air are pushed closer together across the width of the syringe.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45062" y="543202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4238" y="542969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/>
              <a:t>Particles of air in the syringe bounce off each equally hard in all directions.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402705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68687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34669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307175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7" name="Text Placeholder 16"/>
          <p:cNvSpPr txBox="1">
            <a:spLocks/>
          </p:cNvSpPr>
          <p:nvPr/>
        </p:nvSpPr>
        <p:spPr>
          <a:xfrm>
            <a:off x="307886" y="3471657"/>
            <a:ext cx="8492463" cy="4241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do you think about each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statement</a:t>
            </a:r>
            <a:r>
              <a:rPr lang="en-US" dirty="0" smtClean="0"/>
              <a:t>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t="12794" b="18741"/>
          <a:stretch/>
        </p:blipFill>
        <p:spPr>
          <a:xfrm>
            <a:off x="2528035" y="1241444"/>
            <a:ext cx="4052163" cy="2160976"/>
          </a:xfrm>
          <a:prstGeom prst="rect">
            <a:avLst/>
          </a:prstGeom>
        </p:spPr>
      </p:pic>
      <p:sp>
        <p:nvSpPr>
          <p:cNvPr id="45" name="Rounded Rectangle 44">
            <a:hlinkClick r:id="rId5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4912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More pressure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2929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Air is squashed in a sealed syringe.</a:t>
            </a:r>
            <a:endParaRPr lang="en-US" dirty="0"/>
          </a:p>
          <a:p>
            <a:r>
              <a:rPr lang="en-GB" dirty="0"/>
              <a:t>The more the air is squashed; the bigger the pressure the air has.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584935">
            <a:off x="3747275" y="1281363"/>
            <a:ext cx="1613687" cy="4510614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401669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196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More pressure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550039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Where in the syringe does the air have the </a:t>
            </a:r>
            <a:r>
              <a:rPr lang="en-US" dirty="0" smtClean="0"/>
              <a:t>biggest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pressure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57200" y="1630651"/>
            <a:ext cx="8285163" cy="4342637"/>
            <a:chOff x="1746429" y="2204816"/>
            <a:chExt cx="5760000" cy="3600000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00658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00658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 Placeholder 17"/>
          <p:cNvSpPr txBox="1">
            <a:spLocks/>
          </p:cNvSpPr>
          <p:nvPr/>
        </p:nvSpPr>
        <p:spPr>
          <a:xfrm>
            <a:off x="457200" y="3255784"/>
            <a:ext cx="4054980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-35560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	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 the end of the plunger.  </a:t>
            </a:r>
            <a:endParaRPr lang="en-US" sz="18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4" name="Text Placeholder 17"/>
          <p:cNvSpPr txBox="1">
            <a:spLocks/>
          </p:cNvSpPr>
          <p:nvPr/>
        </p:nvSpPr>
        <p:spPr>
          <a:xfrm>
            <a:off x="4577703" y="3255784"/>
            <a:ext cx="4051947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-35560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	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 the edge of the barrel.</a:t>
            </a: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endParaRPr lang="en-US" sz="18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5" name="Text Placeholder 17"/>
          <p:cNvSpPr txBox="1">
            <a:spLocks/>
          </p:cNvSpPr>
          <p:nvPr/>
        </p:nvSpPr>
        <p:spPr>
          <a:xfrm>
            <a:off x="479278" y="5467934"/>
            <a:ext cx="4054980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-35560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	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 the middle of the syringe. </a:t>
            </a:r>
            <a:endParaRPr lang="en-US" sz="18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1" name="Text Placeholder 17"/>
          <p:cNvSpPr txBox="1">
            <a:spLocks/>
          </p:cNvSpPr>
          <p:nvPr/>
        </p:nvSpPr>
        <p:spPr>
          <a:xfrm>
            <a:off x="4599780" y="5467934"/>
            <a:ext cx="4364707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-35560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	Same pressure everywhere. </a:t>
            </a:r>
            <a:endParaRPr lang="en-US" sz="18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67" name="Picture 6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624260">
            <a:off x="2037687" y="1258258"/>
            <a:ext cx="960946" cy="2673652"/>
          </a:xfrm>
          <a:prstGeom prst="rect">
            <a:avLst/>
          </a:prstGeom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3624260">
            <a:off x="2037687" y="3385326"/>
            <a:ext cx="960946" cy="2673652"/>
          </a:xfrm>
          <a:prstGeom prst="rect">
            <a:avLst/>
          </a:prstGeom>
        </p:spPr>
      </p:pic>
      <p:pic>
        <p:nvPicPr>
          <p:cNvPr id="69" name="Picture 6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3624260">
            <a:off x="6124837" y="3383905"/>
            <a:ext cx="957678" cy="267365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3628187">
            <a:off x="6125510" y="1259702"/>
            <a:ext cx="958089" cy="2674800"/>
          </a:xfrm>
          <a:prstGeom prst="rect">
            <a:avLst/>
          </a:prstGeom>
        </p:spPr>
      </p:pic>
      <p:sp>
        <p:nvSpPr>
          <p:cNvPr id="18" name="Rounded Rectangle 17">
            <a:hlinkClick r:id="rId8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665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Hot air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4"/>
            <a:ext cx="8285163" cy="15106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The lid on this can is airtight.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Air is trapped in the can.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balls represent</a:t>
            </a:r>
            <a:r>
              <a:rPr kumimoji="0" lang="en-US" sz="1800" b="0" i="0" u="none" strike="noStrike" kern="1200" cap="none" spc="0" normalizeH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particles </a:t>
            </a:r>
            <a:r>
              <a:rPr lang="en-US" dirty="0" smtClean="0"/>
              <a:t>that the air is made of.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The air in the can is at room temperature.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5345" y="2592625"/>
            <a:ext cx="4288871" cy="3186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155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4" id="{88D8B766-9795-4B67-B0BC-DB3A1D020B1F}" vid="{58E3D41F-EAD4-489A-90AD-EA066C50141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.BEST_Physics_Slides</Template>
  <TotalTime>561</TotalTime>
  <Words>3339</Words>
  <Application>Microsoft Office PowerPoint</Application>
  <PresentationFormat>On-screen Show (4:3)</PresentationFormat>
  <Paragraphs>413</Paragraphs>
  <Slides>27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Arial Black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24</cp:revision>
  <dcterms:created xsi:type="dcterms:W3CDTF">2020-09-22T09:32:54Z</dcterms:created>
  <dcterms:modified xsi:type="dcterms:W3CDTF">2020-09-23T11:01:08Z</dcterms:modified>
</cp:coreProperties>
</file>